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verleaf.com/docs/11255738dpvxbmdstjqx/atts/66072875" TargetMode="External"/><Relationship Id="rId3" Type="http://schemas.openxmlformats.org/officeDocument/2006/relationships/hyperlink" Target="https://www.overleaf.com/docs/11255738dpvxbmdstjqx/atts/66202868"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guaClara/high_g_flocculation/blob/master/HighGFlocculation_Spring2018_ResearchReport.md"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guaClara/high_g_flocculation/blob/master/HighGFlocculation_Spring2018_ResearchReport.m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100"/>
              <a:t>[[.]]</a:t>
            </a:r>
            <a:endParaRPr sz="1100"/>
          </a:p>
          <a:p>
            <a:pPr indent="0" lvl="0" marL="0" rtl="0">
              <a:spcBef>
                <a:spcPts val="0"/>
              </a:spcBef>
              <a:spcAft>
                <a:spcPts val="0"/>
              </a:spcAft>
              <a:buNone/>
            </a:pPr>
            <a:r>
              <a:t/>
            </a:r>
            <a:endParaRPr sz="1100"/>
          </a:p>
          <a:p>
            <a:pPr indent="0" lvl="0" marL="0" rtl="0">
              <a:spcBef>
                <a:spcPts val="0"/>
              </a:spcBef>
              <a:spcAft>
                <a:spcPts val="0"/>
              </a:spcAft>
              <a:buNone/>
            </a:pPr>
            <a:r>
              <a:rPr lang="en" sz="1100"/>
              <a:t>[[</a:t>
            </a:r>
            <a:r>
              <a:rPr lang="en" sz="1100"/>
              <a:t>https://github.com/AguaClara/high_g_flocculation/blob/master/HighGFlocculation_Spring2018_ResearchReportFinalDraft.md</a:t>
            </a:r>
            <a:r>
              <a:rPr lang="en" sz="1100"/>
              <a:t>]]</a:t>
            </a:r>
            <a:endParaRPr sz="1100"/>
          </a:p>
        </p:txBody>
      </p:sp>
      <p:sp>
        <p:nvSpPr>
          <p:cNvPr id="127" name="Shape 12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t>Cite your sources here.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Caption your figure and explain its relevance to your presentation/thesis here. You can take the caption from your Final Report and modify it.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Write a summary of this slide here. A future team member or client should be able to read this note and understand this slide without having your team explain it to them. </a:t>
            </a:r>
            <a:endParaRPr sz="1000"/>
          </a:p>
          <a:p>
            <a:pPr indent="0" lvl="0" marL="0" rtl="0">
              <a:spcBef>
                <a:spcPts val="0"/>
              </a:spcBef>
              <a:spcAft>
                <a:spcPts val="0"/>
              </a:spcAft>
              <a:buClr>
                <a:schemeClr val="dk1"/>
              </a:buClr>
              <a:buSzPts val="1100"/>
              <a:buFont typeface="Arial"/>
              <a:buNone/>
            </a:pPr>
            <a:r>
              <a:t/>
            </a:r>
            <a:endParaRPr sz="1000">
              <a:solidFill>
                <a:schemeClr val="dk1"/>
              </a:solidFill>
            </a:endParaRPr>
          </a:p>
          <a:p>
            <a:pPr indent="0" lvl="0" marL="0" rtl="0">
              <a:spcBef>
                <a:spcPts val="0"/>
              </a:spcBef>
              <a:spcAft>
                <a:spcPts val="0"/>
              </a:spcAft>
              <a:buClr>
                <a:schemeClr val="dk1"/>
              </a:buClr>
              <a:buSzPts val="1100"/>
              <a:buFont typeface="Arial"/>
              <a:buNone/>
            </a:pPr>
            <a:r>
              <a:rPr lang="en" sz="1000">
                <a:solidFill>
                  <a:schemeClr val="dk1"/>
                </a:solidFill>
              </a:rPr>
              <a:t>If there are any appendix slides that are relevant to this slide, mention it in your notes. </a:t>
            </a:r>
            <a:endParaRPr sz="1000"/>
          </a:p>
        </p:txBody>
      </p:sp>
      <p:sp>
        <p:nvSpPr>
          <p:cNvPr id="216" name="Shape 21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26" name="Shape 22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From this point on, add any slides with figures that will help support your thesis. You might pull these figures from your Final Report. </a:t>
            </a:r>
            <a:endParaRPr/>
          </a:p>
        </p:txBody>
      </p:sp>
      <p:sp>
        <p:nvSpPr>
          <p:cNvPr id="238" name="Shape 23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t>Cite your sources here.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Caption your figure and explain its relevance to your presentation/thesis here. You can take the caption from your Final Report and modify it.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Write a summary of this slide here. A future team member or client should be able to read this note and understand this slide without having your team explain it to them. </a:t>
            </a:r>
            <a:endParaRPr sz="1000"/>
          </a:p>
        </p:txBody>
      </p:sp>
      <p:sp>
        <p:nvSpPr>
          <p:cNvPr id="247" name="Shape 24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t>Cite your sources here.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Caption your figure and explain its relevance to your presentation/thesis here. You can take the caption from your Final Report and modify it.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Write a summary of this slide here. A future team member or client should be able to read this note and understand this slide without having your team explain it to them. </a:t>
            </a:r>
            <a:endParaRPr sz="1000"/>
          </a:p>
        </p:txBody>
      </p:sp>
      <p:sp>
        <p:nvSpPr>
          <p:cNvPr id="257" name="Shape 25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t>Cite your sources here.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Caption your figure and explain its relevance to your presentation/thesis here. You can take the caption from your Final Report and modify it.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Write a summary of this slide here. A future team member or client should be able to read this note and understand this slide without having your team explain it to them. </a:t>
            </a:r>
            <a:endParaRPr sz="1000"/>
          </a:p>
        </p:txBody>
      </p:sp>
      <p:sp>
        <p:nvSpPr>
          <p:cNvPr id="267" name="Shape 26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t>Cite your sources here.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Caption your figure and explain its relevance to your presentation/thesis here. You can take the caption from your Final Report and modify it.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Write a summary of this slide here. A future team member or client should be able to read this note and understand this slide without having your team explain it to them. </a:t>
            </a:r>
            <a:endParaRPr sz="1000"/>
          </a:p>
        </p:txBody>
      </p:sp>
      <p:sp>
        <p:nvSpPr>
          <p:cNvPr id="277" name="Shape 27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t>Equation Source: </a:t>
            </a:r>
            <a:r>
              <a:rPr lang="en" sz="1000">
                <a:solidFill>
                  <a:schemeClr val="dk1"/>
                </a:solidFill>
              </a:rPr>
              <a:t>Cornell CEE 4540 lecture slides, Flocculator Model. </a:t>
            </a:r>
            <a:endParaRPr sz="1000">
              <a:solidFill>
                <a:schemeClr val="dk1"/>
              </a:solidFill>
            </a:endParaRPr>
          </a:p>
          <a:p>
            <a:pPr indent="0" lvl="0" marL="0" rtl="0">
              <a:spcBef>
                <a:spcPts val="0"/>
              </a:spcBef>
              <a:spcAft>
                <a:spcPts val="0"/>
              </a:spcAft>
              <a:buClr>
                <a:schemeClr val="dk1"/>
              </a:buClr>
              <a:buSzPts val="1100"/>
              <a:buFont typeface="Arial"/>
              <a:buNone/>
            </a:pPr>
            <a:r>
              <a:t/>
            </a:r>
            <a:endParaRPr sz="1000">
              <a:solidFill>
                <a:schemeClr val="dk1"/>
              </a:solidFill>
            </a:endParaRPr>
          </a:p>
          <a:p>
            <a:pPr indent="0" lvl="0" marL="0" rtl="0">
              <a:spcBef>
                <a:spcPts val="0"/>
              </a:spcBef>
              <a:spcAft>
                <a:spcPts val="0"/>
              </a:spcAft>
              <a:buClr>
                <a:schemeClr val="dk1"/>
              </a:buClr>
              <a:buSzPts val="1100"/>
              <a:buFont typeface="Arial"/>
              <a:buNone/>
            </a:pPr>
            <a:r>
              <a:rPr lang="en" sz="1000">
                <a:solidFill>
                  <a:schemeClr val="dk1"/>
                </a:solidFill>
              </a:rPr>
              <a:t>Calculations for the constant sedimentation tank flow rate based on required velocity for a floc blanket and inner diameter. </a:t>
            </a:r>
            <a:endParaRPr sz="1000">
              <a:solidFill>
                <a:schemeClr val="dk1"/>
              </a:solidFill>
            </a:endParaRPr>
          </a:p>
          <a:p>
            <a:pPr indent="0" lvl="0" marL="0" rtl="0">
              <a:spcBef>
                <a:spcPts val="0"/>
              </a:spcBef>
              <a:spcAft>
                <a:spcPts val="0"/>
              </a:spcAft>
              <a:buNone/>
            </a:pPr>
            <a:r>
              <a:t/>
            </a:r>
            <a:endParaRPr sz="1000"/>
          </a:p>
        </p:txBody>
      </p:sp>
      <p:sp>
        <p:nvSpPr>
          <p:cNvPr id="287" name="Shape 28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t>We put a pressure sensor in our experiment to measure pressure difference in our experiment.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Higher pressure resulted in higher actual G, than our recorded ‘theoretical G’ based our pump speed.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Result was an increase of headloss from 108- 128 in 14 hours. </a:t>
            </a:r>
            <a:endParaRPr sz="1000"/>
          </a:p>
          <a:p>
            <a:pPr indent="0" lvl="0" marL="0" rtl="0">
              <a:spcBef>
                <a:spcPts val="0"/>
              </a:spcBef>
              <a:spcAft>
                <a:spcPts val="0"/>
              </a:spcAft>
              <a:buNone/>
            </a:pPr>
            <a:r>
              <a:t/>
            </a:r>
            <a:endParaRPr sz="1000"/>
          </a:p>
          <a:p>
            <a:pPr indent="0" lvl="0" marL="0" rtl="0">
              <a:spcBef>
                <a:spcPts val="0"/>
              </a:spcBef>
              <a:spcAft>
                <a:spcPts val="0"/>
              </a:spcAft>
              <a:buNone/>
            </a:pPr>
            <a:r>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Image sources:</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Sensor :  </a:t>
            </a:r>
            <a:r>
              <a:rPr lang="en" sz="1000" u="sng">
                <a:solidFill>
                  <a:schemeClr val="hlink"/>
                </a:solidFill>
                <a:hlinkClick r:id="rId2"/>
              </a:rPr>
              <a:t>https://www.overleaf.com/docs/11255738dpvxbmdstjqx/atts/66072875</a:t>
            </a:r>
            <a:r>
              <a:rPr lang="en" sz="1000"/>
              <a:t>  from 2017 Fall High G flocculation</a:t>
            </a:r>
            <a:endParaRPr sz="1000"/>
          </a:p>
          <a:p>
            <a:pPr indent="0" lvl="0" marL="0" rtl="0">
              <a:spcBef>
                <a:spcPts val="0"/>
              </a:spcBef>
              <a:spcAft>
                <a:spcPts val="0"/>
              </a:spcAft>
              <a:buNone/>
            </a:pPr>
            <a:r>
              <a:rPr lang="en" sz="1000"/>
              <a:t>Graph :  </a:t>
            </a:r>
            <a:r>
              <a:rPr lang="en" sz="1000" u="sng">
                <a:solidFill>
                  <a:schemeClr val="hlink"/>
                </a:solidFill>
                <a:hlinkClick r:id="rId3"/>
              </a:rPr>
              <a:t>https://www.overleaf.com/docs/11255738dpvxbmdstjqx/atts/66202868</a:t>
            </a:r>
            <a:r>
              <a:rPr lang="en" sz="1000"/>
              <a:t> from 2017 Fall High G Flocculation</a:t>
            </a:r>
            <a:endParaRPr sz="1000"/>
          </a:p>
          <a:p>
            <a:pPr indent="0" lvl="0" marL="0" rtl="0">
              <a:spcBef>
                <a:spcPts val="0"/>
              </a:spcBef>
              <a:spcAft>
                <a:spcPts val="0"/>
              </a:spcAft>
              <a:buNone/>
            </a:pPr>
            <a:r>
              <a:rPr lang="en" sz="1000"/>
              <a:t>Accumulation schematic:  </a:t>
            </a:r>
            <a:endParaRPr sz="1000"/>
          </a:p>
          <a:p>
            <a:pPr indent="0" lvl="0" marL="0" rtl="0">
              <a:spcBef>
                <a:spcPts val="0"/>
              </a:spcBef>
              <a:spcAft>
                <a:spcPts val="0"/>
              </a:spcAft>
              <a:buNone/>
            </a:pPr>
            <a:r>
              <a:t/>
            </a:r>
            <a:endParaRPr sz="1000"/>
          </a:p>
        </p:txBody>
      </p:sp>
      <p:sp>
        <p:nvSpPr>
          <p:cNvPr id="136" name="Shape 13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t>Due to the width/ volume of AguaClara flocculators,  coagulant buildup on walls will not have any significant impact on actual AguaClara plants.   </a:t>
            </a:r>
            <a:endParaRPr sz="1000"/>
          </a:p>
          <a:p>
            <a:pPr indent="0" lvl="0" marL="0" rtl="0">
              <a:spcBef>
                <a:spcPts val="0"/>
              </a:spcBef>
              <a:spcAft>
                <a:spcPts val="0"/>
              </a:spcAft>
              <a:buNone/>
            </a:pPr>
            <a:r>
              <a:t/>
            </a:r>
            <a:endParaRPr sz="1000"/>
          </a:p>
          <a:p>
            <a:pPr indent="0" lvl="0" marL="0" rtl="0">
              <a:spcBef>
                <a:spcPts val="0"/>
              </a:spcBef>
              <a:spcAft>
                <a:spcPts val="0"/>
              </a:spcAft>
              <a:buNone/>
            </a:pPr>
            <a:r>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Caption your figure and explain its relevance to your presentation/thesis here. You can take the caption from your Final Report and modify it.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Write a summary of this slide here. A future team member or client should be able to read this note and understand this slide without having your team explain it to them. </a:t>
            </a:r>
            <a:endParaRPr sz="1000"/>
          </a:p>
          <a:p>
            <a:pPr indent="0" lvl="0" marL="0" rtl="0">
              <a:spcBef>
                <a:spcPts val="0"/>
              </a:spcBef>
              <a:spcAft>
                <a:spcPts val="0"/>
              </a:spcAft>
              <a:buClr>
                <a:schemeClr val="dk1"/>
              </a:buClr>
              <a:buSzPts val="1100"/>
              <a:buFont typeface="Arial"/>
              <a:buNone/>
            </a:pPr>
            <a:r>
              <a:t/>
            </a:r>
            <a:endParaRPr sz="1000">
              <a:solidFill>
                <a:schemeClr val="dk1"/>
              </a:solidFill>
            </a:endParaRPr>
          </a:p>
          <a:p>
            <a:pPr indent="0" lvl="0" marL="0" rtl="0">
              <a:spcBef>
                <a:spcPts val="0"/>
              </a:spcBef>
              <a:spcAft>
                <a:spcPts val="0"/>
              </a:spcAft>
              <a:buClr>
                <a:schemeClr val="dk1"/>
              </a:buClr>
              <a:buSzPts val="1100"/>
              <a:buFont typeface="Arial"/>
              <a:buNone/>
            </a:pPr>
            <a:r>
              <a:rPr lang="en" sz="1000">
                <a:solidFill>
                  <a:schemeClr val="dk1"/>
                </a:solidFill>
              </a:rPr>
              <a:t>If there are any appendix slides that are relevant to this slide, mention it in your notes. </a:t>
            </a:r>
            <a:endParaRPr sz="1000"/>
          </a:p>
        </p:txBody>
      </p:sp>
      <p:sp>
        <p:nvSpPr>
          <p:cNvPr id="148" name="Shape 14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t>Image Source:</a:t>
            </a:r>
            <a:r>
              <a:rPr lang="en" sz="1000" u="sng">
                <a:solidFill>
                  <a:schemeClr val="hlink"/>
                </a:solidFill>
                <a:hlinkClick r:id="rId2"/>
              </a:rPr>
              <a:t>https://github.com/AguaClara/high_g_flocculation/blob/master/HighGFlocculation_Spring2018_ResearchReport.md</a:t>
            </a:r>
            <a:endParaRPr sz="1000"/>
          </a:p>
          <a:p>
            <a:pPr indent="0" lvl="0" marL="0" rtl="0">
              <a:spcBef>
                <a:spcPts val="0"/>
              </a:spcBef>
              <a:spcAft>
                <a:spcPts val="0"/>
              </a:spcAft>
              <a:buNone/>
            </a:pPr>
            <a:r>
              <a:t/>
            </a:r>
            <a:endParaRPr sz="1000"/>
          </a:p>
          <a:p>
            <a:pPr indent="0" lvl="0" marL="0" rtl="0">
              <a:spcBef>
                <a:spcPts val="0"/>
              </a:spcBef>
              <a:spcAft>
                <a:spcPts val="0"/>
              </a:spcAft>
              <a:buNone/>
            </a:pPr>
            <a:r>
              <a:rPr i="1" lang="en" sz="1000"/>
              <a:t>High G Experimental Apparatus</a:t>
            </a:r>
            <a:r>
              <a:rPr lang="en" sz="1000"/>
              <a:t>. An annotated photo of our experimental setup.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solidFill>
                  <a:schemeClr val="dk1"/>
                </a:solidFill>
              </a:rPr>
              <a:t>This setup takes a mixture of water, clay, and coagulant through a tube (hydrophobic &amp; regular) flocculator, and has the clay settle as flocs in the tube settler. A total of five pumps are required in this setup. </a:t>
            </a:r>
            <a:endParaRPr sz="1000">
              <a:solidFill>
                <a:schemeClr val="dk1"/>
              </a:solidFill>
            </a:endParaRPr>
          </a:p>
          <a:p>
            <a:pPr indent="0" lvl="0" marL="0" rtl="0">
              <a:spcBef>
                <a:spcPts val="0"/>
              </a:spcBef>
              <a:spcAft>
                <a:spcPts val="0"/>
              </a:spcAft>
              <a:buNone/>
            </a:pPr>
            <a:r>
              <a:rPr lang="en" sz="1000">
                <a:solidFill>
                  <a:schemeClr val="dk1"/>
                </a:solidFill>
              </a:rPr>
              <a:t>The first of these is the water pump, which is used to vary the velocity of clay solution flowing through the flocculator, and therefore to vary G in a controlled manner. </a:t>
            </a:r>
            <a:endParaRPr sz="1000">
              <a:solidFill>
                <a:schemeClr val="dk1"/>
              </a:solidFill>
            </a:endParaRPr>
          </a:p>
          <a:p>
            <a:pPr indent="0" lvl="0" marL="0" rtl="0">
              <a:spcBef>
                <a:spcPts val="0"/>
              </a:spcBef>
              <a:spcAft>
                <a:spcPts val="0"/>
              </a:spcAft>
              <a:buNone/>
            </a:pPr>
            <a:r>
              <a:rPr lang="en" sz="1000">
                <a:solidFill>
                  <a:schemeClr val="dk1"/>
                </a:solidFill>
              </a:rPr>
              <a:t>The next two pumps are used to keep the concentrations of added clay and coagulant at a known and constant value. </a:t>
            </a:r>
            <a:endParaRPr sz="1000">
              <a:solidFill>
                <a:schemeClr val="dk1"/>
              </a:solidFill>
            </a:endParaRPr>
          </a:p>
          <a:p>
            <a:pPr indent="0" lvl="0" marL="0" rtl="0">
              <a:spcBef>
                <a:spcPts val="0"/>
              </a:spcBef>
              <a:spcAft>
                <a:spcPts val="0"/>
              </a:spcAft>
              <a:buNone/>
            </a:pPr>
            <a:r>
              <a:rPr lang="en" sz="1000">
                <a:solidFill>
                  <a:schemeClr val="dk1"/>
                </a:solidFill>
              </a:rPr>
              <a:t>The fourth is used to ensure that the upflow velocity within the tube settler is kept at 2 mm/s, as requested by the HRS subteam last semester. (See appendix 3)</a:t>
            </a:r>
            <a:endParaRPr sz="1000">
              <a:solidFill>
                <a:schemeClr val="dk1"/>
              </a:solidFill>
            </a:endParaRPr>
          </a:p>
          <a:p>
            <a:pPr indent="0" lvl="0" marL="0" rtl="0">
              <a:spcBef>
                <a:spcPts val="0"/>
              </a:spcBef>
              <a:spcAft>
                <a:spcPts val="0"/>
              </a:spcAft>
              <a:buNone/>
            </a:pPr>
            <a:r>
              <a:rPr lang="en" sz="1000">
                <a:solidFill>
                  <a:schemeClr val="dk1"/>
                </a:solidFill>
              </a:rPr>
              <a:t>The fifth and final pump is used to ensure that settled floc particles in the tube settler exits the system without clogging the tubes.</a:t>
            </a:r>
            <a:endParaRPr sz="1000">
              <a:solidFill>
                <a:schemeClr val="dk1"/>
              </a:solidFill>
            </a:endParaRPr>
          </a:p>
          <a:p>
            <a:pPr indent="0" lvl="0" marL="0" rtl="0">
              <a:spcBef>
                <a:spcPts val="0"/>
              </a:spcBef>
              <a:spcAft>
                <a:spcPts val="0"/>
              </a:spcAft>
              <a:buClr>
                <a:schemeClr val="dk1"/>
              </a:buClr>
              <a:buSzPts val="1100"/>
              <a:buFont typeface="Arial"/>
              <a:buNone/>
            </a:pPr>
            <a:r>
              <a:rPr lang="en" sz="1000">
                <a:solidFill>
                  <a:schemeClr val="dk1"/>
                </a:solidFill>
              </a:rPr>
              <a:t>Measurements taken by the two turbidimeters will be used to determine the effectiveness of the different velocity gradients. </a:t>
            </a:r>
            <a:endParaRPr sz="1000">
              <a:solidFill>
                <a:schemeClr val="dk1"/>
              </a:solidFill>
            </a:endParaRPr>
          </a:p>
          <a:p>
            <a:pPr indent="0" lvl="0" marL="0" rtl="0">
              <a:spcBef>
                <a:spcPts val="0"/>
              </a:spcBef>
              <a:spcAft>
                <a:spcPts val="0"/>
              </a:spcAft>
              <a:buClr>
                <a:schemeClr val="dk1"/>
              </a:buClr>
              <a:buSzPts val="1100"/>
              <a:buFont typeface="Arial"/>
              <a:buNone/>
            </a:pPr>
            <a:r>
              <a:t/>
            </a:r>
            <a:endParaRPr sz="1000">
              <a:solidFill>
                <a:schemeClr val="dk1"/>
              </a:solidFill>
            </a:endParaRPr>
          </a:p>
          <a:p>
            <a:pPr indent="0" lvl="0" marL="0" rtl="0">
              <a:spcBef>
                <a:spcPts val="0"/>
              </a:spcBef>
              <a:spcAft>
                <a:spcPts val="0"/>
              </a:spcAft>
              <a:buClr>
                <a:schemeClr val="dk1"/>
              </a:buClr>
              <a:buSzPts val="1100"/>
              <a:buFont typeface="Arial"/>
              <a:buNone/>
            </a:pPr>
            <a:r>
              <a:rPr lang="en" sz="1000">
                <a:solidFill>
                  <a:schemeClr val="dk1"/>
                </a:solidFill>
              </a:rPr>
              <a:t>If there are any appendix slides that are relevant to this slide, mention it in your notes. </a:t>
            </a:r>
            <a:endParaRPr sz="1000"/>
          </a:p>
        </p:txBody>
      </p:sp>
      <p:sp>
        <p:nvSpPr>
          <p:cNvPr id="158" name="Shape 15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000">
                <a:solidFill>
                  <a:schemeClr val="dk1"/>
                </a:solidFill>
              </a:rPr>
              <a:t>Image Source:</a:t>
            </a:r>
            <a:r>
              <a:rPr lang="en" sz="1000" u="sng">
                <a:solidFill>
                  <a:schemeClr val="hlink"/>
                </a:solidFill>
                <a:hlinkClick r:id="rId2"/>
              </a:rPr>
              <a:t>https://github.com/AguaClara/high_g_flocculation/blob/master/HighGFlocculation_Spring2018_ResearchReport.md</a:t>
            </a:r>
            <a:endParaRPr sz="1000">
              <a:solidFill>
                <a:schemeClr val="dk1"/>
              </a:solidFill>
            </a:endParaRPr>
          </a:p>
          <a:p>
            <a:pPr indent="0" lvl="0" marL="0" rtl="0">
              <a:spcBef>
                <a:spcPts val="0"/>
              </a:spcBef>
              <a:spcAft>
                <a:spcPts val="0"/>
              </a:spcAft>
              <a:buClr>
                <a:schemeClr val="dk1"/>
              </a:buClr>
              <a:buSzPts val="1100"/>
              <a:buFont typeface="Arial"/>
              <a:buNone/>
            </a:pPr>
            <a:r>
              <a:t/>
            </a:r>
            <a:endParaRPr sz="1000">
              <a:solidFill>
                <a:schemeClr val="dk1"/>
              </a:solidFill>
            </a:endParaRPr>
          </a:p>
          <a:p>
            <a:pPr indent="0" lvl="0" marL="0" rtl="0">
              <a:spcBef>
                <a:spcPts val="0"/>
              </a:spcBef>
              <a:spcAft>
                <a:spcPts val="0"/>
              </a:spcAft>
              <a:buClr>
                <a:srgbClr val="000000"/>
              </a:buClr>
              <a:buSzPts val="1100"/>
              <a:buFont typeface="Arial"/>
              <a:buNone/>
            </a:pPr>
            <a:r>
              <a:rPr i="1" lang="en" sz="1000"/>
              <a:t>Graph Comparing Hydrophobic and Regular Tubing.</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solidFill>
                  <a:srgbClr val="24292E"/>
                </a:solidFill>
                <a:highlight>
                  <a:srgbClr val="FFFFFF"/>
                </a:highlight>
              </a:rPr>
              <a:t>When conducting the experiment comparing the headloss in identical experiments with solely changing the tubing from regular (non-hydrophobic) tubing to hydrophobic tubing, the trial yield achieved the following results.The results showed an insignificant difference in headloss reduction. In both experiments, the trial started at around 70cm and after 10 hours reached 120cm at a constant rate. This showed that the hydrophobic tubing was ineffective at minimizing headloss due to the coagulant.</a:t>
            </a:r>
            <a:endParaRPr sz="1000"/>
          </a:p>
          <a:p>
            <a:pPr indent="0" lvl="0" marL="0" rtl="0">
              <a:spcBef>
                <a:spcPts val="0"/>
              </a:spcBef>
              <a:spcAft>
                <a:spcPts val="0"/>
              </a:spcAft>
              <a:buClr>
                <a:schemeClr val="dk1"/>
              </a:buClr>
              <a:buSzPts val="1100"/>
              <a:buFont typeface="Arial"/>
              <a:buNone/>
            </a:pPr>
            <a:r>
              <a:t/>
            </a:r>
            <a:endParaRPr sz="1000">
              <a:solidFill>
                <a:schemeClr val="dk1"/>
              </a:solidFill>
            </a:endParaRPr>
          </a:p>
          <a:p>
            <a:pPr indent="0" lvl="0" marL="0" rtl="0">
              <a:spcBef>
                <a:spcPts val="0"/>
              </a:spcBef>
              <a:spcAft>
                <a:spcPts val="0"/>
              </a:spcAft>
              <a:buClr>
                <a:schemeClr val="dk1"/>
              </a:buClr>
              <a:buSzPts val="1100"/>
              <a:buFont typeface="Arial"/>
              <a:buNone/>
            </a:pPr>
            <a:r>
              <a:t/>
            </a:r>
            <a:endParaRPr sz="1000"/>
          </a:p>
        </p:txBody>
      </p:sp>
      <p:sp>
        <p:nvSpPr>
          <p:cNvPr id="167" name="Shape 16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t>Cite your sources here.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Caption your figure and explain its relevance to your presentation/thesis here. You can take the caption from your Final Report and modify it.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Write a summary of this slide here. A future team member or client should be able to read this note and understand this slide without having your team explain it to them. </a:t>
            </a:r>
            <a:endParaRPr sz="1000"/>
          </a:p>
          <a:p>
            <a:pPr indent="0" lvl="0" marL="0" rtl="0">
              <a:spcBef>
                <a:spcPts val="0"/>
              </a:spcBef>
              <a:spcAft>
                <a:spcPts val="0"/>
              </a:spcAft>
              <a:buClr>
                <a:schemeClr val="dk1"/>
              </a:buClr>
              <a:buSzPts val="1100"/>
              <a:buFont typeface="Arial"/>
              <a:buNone/>
            </a:pPr>
            <a:r>
              <a:t/>
            </a:r>
            <a:endParaRPr sz="1000">
              <a:solidFill>
                <a:schemeClr val="dk1"/>
              </a:solidFill>
            </a:endParaRPr>
          </a:p>
          <a:p>
            <a:pPr indent="0" lvl="0" marL="0" rtl="0">
              <a:spcBef>
                <a:spcPts val="0"/>
              </a:spcBef>
              <a:spcAft>
                <a:spcPts val="0"/>
              </a:spcAft>
              <a:buClr>
                <a:schemeClr val="dk1"/>
              </a:buClr>
              <a:buSzPts val="1100"/>
              <a:buFont typeface="Arial"/>
              <a:buNone/>
            </a:pPr>
            <a:r>
              <a:rPr lang="en" sz="1000">
                <a:solidFill>
                  <a:schemeClr val="dk1"/>
                </a:solidFill>
              </a:rPr>
              <a:t>If there are any appendix slides that are relevant to this slide, mention it in your notes. </a:t>
            </a:r>
            <a:endParaRPr sz="1000"/>
          </a:p>
        </p:txBody>
      </p:sp>
      <p:sp>
        <p:nvSpPr>
          <p:cNvPr id="176" name="Shape 17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t>Cite your sources here.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Caption your figure and explain its relevance to your presentation/thesis here. You can take the caption from your Final Report and modify it.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Write a summary of this slide here. A future team member or client should be able to read this note and understand this slide without having your team explain it to them. </a:t>
            </a:r>
            <a:endParaRPr sz="1000"/>
          </a:p>
          <a:p>
            <a:pPr indent="0" lvl="0" marL="0" rtl="0">
              <a:spcBef>
                <a:spcPts val="0"/>
              </a:spcBef>
              <a:spcAft>
                <a:spcPts val="0"/>
              </a:spcAft>
              <a:buClr>
                <a:schemeClr val="dk1"/>
              </a:buClr>
              <a:buSzPts val="1100"/>
              <a:buFont typeface="Arial"/>
              <a:buNone/>
            </a:pPr>
            <a:r>
              <a:t/>
            </a:r>
            <a:endParaRPr sz="1000">
              <a:solidFill>
                <a:schemeClr val="dk1"/>
              </a:solidFill>
            </a:endParaRPr>
          </a:p>
          <a:p>
            <a:pPr indent="0" lvl="0" marL="0" rtl="0">
              <a:spcBef>
                <a:spcPts val="0"/>
              </a:spcBef>
              <a:spcAft>
                <a:spcPts val="0"/>
              </a:spcAft>
              <a:buClr>
                <a:schemeClr val="dk1"/>
              </a:buClr>
              <a:buSzPts val="1100"/>
              <a:buFont typeface="Arial"/>
              <a:buNone/>
            </a:pPr>
            <a:r>
              <a:rPr lang="en" sz="1000">
                <a:solidFill>
                  <a:schemeClr val="dk1"/>
                </a:solidFill>
              </a:rPr>
              <a:t>If there are any appendix slides that are relevant to this slide, mention it in your notes. </a:t>
            </a:r>
            <a:endParaRPr sz="1000"/>
          </a:p>
        </p:txBody>
      </p:sp>
      <p:sp>
        <p:nvSpPr>
          <p:cNvPr id="185" name="Shape 18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t>Cite your sources here.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Caption your figure and explain its relevance to your presentation/thesis here. You can take the caption from your Final Report and modify it.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Write a summary of this slide here. A future team member or client should be able to read this note and understand this slide without having your team explain it to them. </a:t>
            </a:r>
            <a:endParaRPr sz="1000"/>
          </a:p>
          <a:p>
            <a:pPr indent="0" lvl="0" marL="0" rtl="0">
              <a:spcBef>
                <a:spcPts val="0"/>
              </a:spcBef>
              <a:spcAft>
                <a:spcPts val="0"/>
              </a:spcAft>
              <a:buClr>
                <a:schemeClr val="dk1"/>
              </a:buClr>
              <a:buSzPts val="1100"/>
              <a:buFont typeface="Arial"/>
              <a:buNone/>
            </a:pPr>
            <a:r>
              <a:t/>
            </a:r>
            <a:endParaRPr sz="1000">
              <a:solidFill>
                <a:schemeClr val="dk1"/>
              </a:solidFill>
            </a:endParaRPr>
          </a:p>
          <a:p>
            <a:pPr indent="0" lvl="0" marL="0" rtl="0">
              <a:spcBef>
                <a:spcPts val="0"/>
              </a:spcBef>
              <a:spcAft>
                <a:spcPts val="0"/>
              </a:spcAft>
              <a:buClr>
                <a:schemeClr val="dk1"/>
              </a:buClr>
              <a:buSzPts val="1100"/>
              <a:buFont typeface="Arial"/>
              <a:buNone/>
            </a:pPr>
            <a:r>
              <a:rPr lang="en" sz="1000">
                <a:solidFill>
                  <a:schemeClr val="dk1"/>
                </a:solidFill>
              </a:rPr>
              <a:t>If there are any appendix slides that are relevant to this slide, mention it in your notes. </a:t>
            </a:r>
            <a:endParaRPr sz="1000"/>
          </a:p>
        </p:txBody>
      </p:sp>
      <p:sp>
        <p:nvSpPr>
          <p:cNvPr id="194" name="Shape 19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t>Cite your sources here.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Caption your figure and explain its relevance to your presentation/thesis here. You can take the caption from your Final Report and modify it.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Write a summary of this slide here. A future team member or client should be able to read this note and understand this slide without having your team explain it to them. </a:t>
            </a:r>
            <a:endParaRPr sz="1000"/>
          </a:p>
          <a:p>
            <a:pPr indent="0" lvl="0" marL="0" rtl="0">
              <a:spcBef>
                <a:spcPts val="0"/>
              </a:spcBef>
              <a:spcAft>
                <a:spcPts val="0"/>
              </a:spcAft>
              <a:buClr>
                <a:schemeClr val="dk1"/>
              </a:buClr>
              <a:buSzPts val="1100"/>
              <a:buFont typeface="Arial"/>
              <a:buNone/>
            </a:pPr>
            <a:r>
              <a:t/>
            </a:r>
            <a:endParaRPr sz="1000">
              <a:solidFill>
                <a:schemeClr val="dk1"/>
              </a:solidFill>
            </a:endParaRPr>
          </a:p>
          <a:p>
            <a:pPr indent="0" lvl="0" marL="0" rtl="0">
              <a:spcBef>
                <a:spcPts val="0"/>
              </a:spcBef>
              <a:spcAft>
                <a:spcPts val="0"/>
              </a:spcAft>
              <a:buClr>
                <a:schemeClr val="dk1"/>
              </a:buClr>
              <a:buSzPts val="1100"/>
              <a:buFont typeface="Arial"/>
              <a:buNone/>
            </a:pPr>
            <a:r>
              <a:rPr lang="en" sz="1000">
                <a:solidFill>
                  <a:schemeClr val="dk1"/>
                </a:solidFill>
              </a:rPr>
              <a:t>If there are any appendix slides that are relevant to this slide, mention it in your notes. </a:t>
            </a:r>
            <a:endParaRPr sz="1000"/>
          </a:p>
        </p:txBody>
      </p:sp>
      <p:sp>
        <p:nvSpPr>
          <p:cNvPr id="204" name="Shape 20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6" name="Shape 56"/>
        <p:cNvGrpSpPr/>
        <p:nvPr/>
      </p:nvGrpSpPr>
      <p:grpSpPr>
        <a:xfrm>
          <a:off x="0" y="0"/>
          <a:ext cx="0" cy="0"/>
          <a:chOff x="0" y="0"/>
          <a:chExt cx="0" cy="0"/>
        </a:xfrm>
      </p:grpSpPr>
      <p:sp>
        <p:nvSpPr>
          <p:cNvPr id="57" name="Shape 5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8" name="Shape 58"/>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59" name="Shape 5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60" name="Shape 6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61" name="Shape 61"/>
          <p:cNvSpPr txBox="1"/>
          <p:nvPr>
            <p:ph idx="12" type="sldNum"/>
          </p:nvPr>
        </p:nvSpPr>
        <p:spPr>
          <a:xfrm>
            <a:off x="6553200" y="4767263"/>
            <a:ext cx="2133600" cy="273900"/>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2" name="Shape 62"/>
        <p:cNvGrpSpPr/>
        <p:nvPr/>
      </p:nvGrpSpPr>
      <p:grpSpPr>
        <a:xfrm>
          <a:off x="0" y="0"/>
          <a:ext cx="0" cy="0"/>
          <a:chOff x="0" y="0"/>
          <a:chExt cx="0" cy="0"/>
        </a:xfrm>
      </p:grpSpPr>
      <p:sp>
        <p:nvSpPr>
          <p:cNvPr id="63" name="Shape 63"/>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64" name="Shape 64"/>
          <p:cNvSpPr txBox="1"/>
          <p:nvPr>
            <p:ph idx="1" type="subTitle"/>
          </p:nvPr>
        </p:nvSpPr>
        <p:spPr>
          <a:xfrm>
            <a:off x="1371600" y="2914650"/>
            <a:ext cx="6400800" cy="1314300"/>
          </a:xfrm>
          <a:prstGeom prst="rect">
            <a:avLst/>
          </a:prstGeom>
          <a:noFill/>
          <a:ln>
            <a:noFill/>
          </a:ln>
        </p:spPr>
        <p:txBody>
          <a:bodyPr anchorCtr="0" anchor="t" bIns="91425" lIns="91425" spcFirstLastPara="1" rIns="91425" wrap="square" tIns="91425"/>
          <a:lstStyle>
            <a:lvl1pPr indent="0" lvl="0" marL="0" marR="0" rtl="0" algn="ctr">
              <a:spcBef>
                <a:spcPts val="580"/>
              </a:spcBef>
              <a:spcAft>
                <a:spcPts val="0"/>
              </a:spcAft>
              <a:buClr>
                <a:srgbClr val="888888"/>
              </a:buClr>
              <a:buSzPts val="1400"/>
              <a:buFont typeface="Arial"/>
              <a:buNone/>
              <a:defRPr/>
            </a:lvl1pPr>
            <a:lvl2pPr indent="-1779" lvl="1" marL="408179" marR="0" rtl="0" algn="ctr">
              <a:spcBef>
                <a:spcPts val="500"/>
              </a:spcBef>
              <a:spcAft>
                <a:spcPts val="0"/>
              </a:spcAft>
              <a:buClr>
                <a:srgbClr val="888888"/>
              </a:buClr>
              <a:buSzPts val="1400"/>
              <a:buFont typeface="Arial"/>
              <a:buNone/>
              <a:defRPr/>
            </a:lvl2pPr>
            <a:lvl3pPr indent="-3558" lvl="2" marL="816358" marR="0" rtl="0" algn="ctr">
              <a:spcBef>
                <a:spcPts val="440"/>
              </a:spcBef>
              <a:spcAft>
                <a:spcPts val="0"/>
              </a:spcAft>
              <a:buClr>
                <a:srgbClr val="888888"/>
              </a:buClr>
              <a:buSzPts val="1400"/>
              <a:buFont typeface="Arial"/>
              <a:buNone/>
              <a:defRPr/>
            </a:lvl3pPr>
            <a:lvl4pPr indent="-5336" lvl="3" marL="1224536" marR="0" rtl="0" algn="ctr">
              <a:spcBef>
                <a:spcPts val="360"/>
              </a:spcBef>
              <a:spcAft>
                <a:spcPts val="0"/>
              </a:spcAft>
              <a:buClr>
                <a:srgbClr val="888888"/>
              </a:buClr>
              <a:buSzPts val="1400"/>
              <a:buFont typeface="Arial"/>
              <a:buNone/>
              <a:defRPr/>
            </a:lvl4pPr>
            <a:lvl5pPr indent="-7115" lvl="4" marL="1632715" marR="0" rtl="0" algn="ctr">
              <a:spcBef>
                <a:spcPts val="360"/>
              </a:spcBef>
              <a:spcAft>
                <a:spcPts val="0"/>
              </a:spcAft>
              <a:buClr>
                <a:srgbClr val="888888"/>
              </a:buClr>
              <a:buSzPts val="1400"/>
              <a:buFont typeface="Arial"/>
              <a:buNone/>
              <a:defRPr/>
            </a:lvl5pPr>
            <a:lvl6pPr indent="-8895" lvl="5" marL="2040895" marR="0" rtl="0" algn="ctr">
              <a:spcBef>
                <a:spcPts val="360"/>
              </a:spcBef>
              <a:spcAft>
                <a:spcPts val="0"/>
              </a:spcAft>
              <a:buClr>
                <a:srgbClr val="888888"/>
              </a:buClr>
              <a:buSzPts val="1400"/>
              <a:buFont typeface="Arial"/>
              <a:buNone/>
              <a:defRPr/>
            </a:lvl6pPr>
            <a:lvl7pPr indent="-10674" lvl="6" marL="2449074" marR="0" rtl="0" algn="ctr">
              <a:spcBef>
                <a:spcPts val="360"/>
              </a:spcBef>
              <a:spcAft>
                <a:spcPts val="0"/>
              </a:spcAft>
              <a:buClr>
                <a:srgbClr val="888888"/>
              </a:buClr>
              <a:buSzPts val="1400"/>
              <a:buFont typeface="Arial"/>
              <a:buNone/>
              <a:defRPr/>
            </a:lvl7pPr>
            <a:lvl8pPr indent="-12452" lvl="7" marL="2857252" marR="0" rtl="0" algn="ctr">
              <a:spcBef>
                <a:spcPts val="360"/>
              </a:spcBef>
              <a:spcAft>
                <a:spcPts val="0"/>
              </a:spcAft>
              <a:buClr>
                <a:srgbClr val="888888"/>
              </a:buClr>
              <a:buSzPts val="1400"/>
              <a:buFont typeface="Arial"/>
              <a:buNone/>
              <a:defRPr/>
            </a:lvl8pPr>
            <a:lvl9pPr indent="-1531" lvl="8" marL="3265431" marR="0" rtl="0" algn="ctr">
              <a:spcBef>
                <a:spcPts val="360"/>
              </a:spcBef>
              <a:spcAft>
                <a:spcPts val="0"/>
              </a:spcAft>
              <a:buClr>
                <a:srgbClr val="888888"/>
              </a:buClr>
              <a:buSzPts val="1400"/>
              <a:buFont typeface="Arial"/>
              <a:buNone/>
              <a:defRPr/>
            </a:lvl9pPr>
          </a:lstStyle>
          <a:p/>
        </p:txBody>
      </p:sp>
      <p:sp>
        <p:nvSpPr>
          <p:cNvPr id="65" name="Shape 6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66" name="Shape 6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67" name="Shape 67"/>
          <p:cNvSpPr txBox="1"/>
          <p:nvPr>
            <p:ph idx="12" type="sldNum"/>
          </p:nvPr>
        </p:nvSpPr>
        <p:spPr>
          <a:xfrm>
            <a:off x="6553200" y="4767263"/>
            <a:ext cx="2133600" cy="273900"/>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8" name="Shape 68"/>
        <p:cNvGrpSpPr/>
        <p:nvPr/>
      </p:nvGrpSpPr>
      <p:grpSpPr>
        <a:xfrm>
          <a:off x="0" y="0"/>
          <a:ext cx="0" cy="0"/>
          <a:chOff x="0" y="0"/>
          <a:chExt cx="0" cy="0"/>
        </a:xfrm>
      </p:grpSpPr>
      <p:sp>
        <p:nvSpPr>
          <p:cNvPr id="69" name="Shape 69"/>
          <p:cNvSpPr txBox="1"/>
          <p:nvPr>
            <p:ph type="title"/>
          </p:nvPr>
        </p:nvSpPr>
        <p:spPr>
          <a:xfrm>
            <a:off x="722313" y="3305176"/>
            <a:ext cx="7772400" cy="1021500"/>
          </a:xfrm>
          <a:prstGeom prst="rect">
            <a:avLst/>
          </a:prstGeom>
          <a:noFill/>
          <a:ln>
            <a:noFill/>
          </a:ln>
        </p:spPr>
        <p:txBody>
          <a:bodyPr anchorCtr="0" anchor="t" bIns="91425" lIns="91425" spcFirstLastPara="1" rIns="91425" wrap="square" tIns="91425"/>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0" name="Shape 70"/>
          <p:cNvSpPr txBox="1"/>
          <p:nvPr>
            <p:ph idx="1" type="body"/>
          </p:nvPr>
        </p:nvSpPr>
        <p:spPr>
          <a:xfrm>
            <a:off x="722313" y="2180035"/>
            <a:ext cx="7772400" cy="1125000"/>
          </a:xfrm>
          <a:prstGeom prst="rect">
            <a:avLst/>
          </a:prstGeom>
          <a:noFill/>
          <a:ln>
            <a:noFill/>
          </a:ln>
        </p:spPr>
        <p:txBody>
          <a:bodyPr anchorCtr="0" anchor="b" bIns="91425" lIns="91425" spcFirstLastPara="1" rIns="91425" wrap="square" tIns="91425"/>
          <a:lstStyle>
            <a:lvl1pPr indent="-228600" lvl="0" marL="457200" rtl="0">
              <a:spcBef>
                <a:spcPts val="580"/>
              </a:spcBef>
              <a:spcAft>
                <a:spcPts val="0"/>
              </a:spcAft>
              <a:buClr>
                <a:srgbClr val="888888"/>
              </a:buClr>
              <a:buSzPts val="1400"/>
              <a:buFont typeface="Calibri"/>
              <a:buNone/>
              <a:defRPr/>
            </a:lvl1pPr>
            <a:lvl2pPr indent="-228600" lvl="1" marL="914400" rtl="0">
              <a:spcBef>
                <a:spcPts val="500"/>
              </a:spcBef>
              <a:spcAft>
                <a:spcPts val="0"/>
              </a:spcAft>
              <a:buClr>
                <a:srgbClr val="888888"/>
              </a:buClr>
              <a:buSzPts val="1400"/>
              <a:buFont typeface="Calibri"/>
              <a:buNone/>
              <a:defRPr/>
            </a:lvl2pPr>
            <a:lvl3pPr indent="-228600" lvl="2" marL="1371600" rtl="0">
              <a:spcBef>
                <a:spcPts val="440"/>
              </a:spcBef>
              <a:spcAft>
                <a:spcPts val="0"/>
              </a:spcAft>
              <a:buClr>
                <a:srgbClr val="888888"/>
              </a:buClr>
              <a:buSzPts val="1400"/>
              <a:buFont typeface="Calibri"/>
              <a:buNone/>
              <a:defRPr/>
            </a:lvl3pPr>
            <a:lvl4pPr indent="-228600" lvl="3" marL="1828800" rtl="0">
              <a:spcBef>
                <a:spcPts val="360"/>
              </a:spcBef>
              <a:spcAft>
                <a:spcPts val="0"/>
              </a:spcAft>
              <a:buClr>
                <a:srgbClr val="888888"/>
              </a:buClr>
              <a:buSzPts val="1400"/>
              <a:buFont typeface="Calibri"/>
              <a:buNone/>
              <a:defRPr/>
            </a:lvl4pPr>
            <a:lvl5pPr indent="-228600" lvl="4" marL="2286000" rtl="0">
              <a:spcBef>
                <a:spcPts val="360"/>
              </a:spcBef>
              <a:spcAft>
                <a:spcPts val="0"/>
              </a:spcAft>
              <a:buClr>
                <a:srgbClr val="888888"/>
              </a:buClr>
              <a:buSzPts val="1400"/>
              <a:buFont typeface="Calibri"/>
              <a:buNone/>
              <a:defRPr/>
            </a:lvl5pPr>
            <a:lvl6pPr indent="-228600" lvl="5" marL="2743200" rtl="0">
              <a:spcBef>
                <a:spcPts val="360"/>
              </a:spcBef>
              <a:spcAft>
                <a:spcPts val="0"/>
              </a:spcAft>
              <a:buClr>
                <a:srgbClr val="888888"/>
              </a:buClr>
              <a:buSzPts val="1400"/>
              <a:buFont typeface="Calibri"/>
              <a:buNone/>
              <a:defRPr/>
            </a:lvl6pPr>
            <a:lvl7pPr indent="-228600" lvl="6" marL="3200400" rtl="0">
              <a:spcBef>
                <a:spcPts val="360"/>
              </a:spcBef>
              <a:spcAft>
                <a:spcPts val="0"/>
              </a:spcAft>
              <a:buClr>
                <a:srgbClr val="888888"/>
              </a:buClr>
              <a:buSzPts val="1400"/>
              <a:buFont typeface="Calibri"/>
              <a:buNone/>
              <a:defRPr/>
            </a:lvl7pPr>
            <a:lvl8pPr indent="-228600" lvl="7" marL="3657600" rtl="0">
              <a:spcBef>
                <a:spcPts val="360"/>
              </a:spcBef>
              <a:spcAft>
                <a:spcPts val="0"/>
              </a:spcAft>
              <a:buClr>
                <a:srgbClr val="888888"/>
              </a:buClr>
              <a:buSzPts val="1400"/>
              <a:buFont typeface="Calibri"/>
              <a:buNone/>
              <a:defRPr/>
            </a:lvl8pPr>
            <a:lvl9pPr indent="-228600" lvl="8" marL="4114800" rtl="0">
              <a:spcBef>
                <a:spcPts val="360"/>
              </a:spcBef>
              <a:spcAft>
                <a:spcPts val="0"/>
              </a:spcAft>
              <a:buClr>
                <a:srgbClr val="888888"/>
              </a:buClr>
              <a:buSzPts val="1400"/>
              <a:buFont typeface="Calibri"/>
              <a:buNone/>
              <a:defRPr/>
            </a:lvl9pPr>
          </a:lstStyle>
          <a:p/>
        </p:txBody>
      </p:sp>
      <p:sp>
        <p:nvSpPr>
          <p:cNvPr id="71" name="Shape 7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72" name="Shape 7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73" name="Shape 73"/>
          <p:cNvSpPr txBox="1"/>
          <p:nvPr>
            <p:ph idx="12" type="sldNum"/>
          </p:nvPr>
        </p:nvSpPr>
        <p:spPr>
          <a:xfrm>
            <a:off x="6553200" y="4767263"/>
            <a:ext cx="2133600" cy="273900"/>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4" name="Shape 74"/>
        <p:cNvGrpSpPr/>
        <p:nvPr/>
      </p:nvGrpSpPr>
      <p:grpSpPr>
        <a:xfrm>
          <a:off x="0" y="0"/>
          <a:ext cx="0" cy="0"/>
          <a:chOff x="0" y="0"/>
          <a:chExt cx="0" cy="0"/>
        </a:xfrm>
      </p:grpSpPr>
      <p:sp>
        <p:nvSpPr>
          <p:cNvPr id="75" name="Shape 7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6" name="Shape 76"/>
          <p:cNvSpPr txBox="1"/>
          <p:nvPr>
            <p:ph idx="1" type="body"/>
          </p:nvPr>
        </p:nvSpPr>
        <p:spPr>
          <a:xfrm>
            <a:off x="639764" y="1679972"/>
            <a:ext cx="5684700" cy="4752900"/>
          </a:xfrm>
          <a:prstGeom prst="rect">
            <a:avLst/>
          </a:prstGeom>
          <a:noFill/>
          <a:ln>
            <a:noFill/>
          </a:ln>
        </p:spPr>
        <p:txBody>
          <a:bodyPr anchorCtr="0" anchor="t" bIns="91425" lIns="91425" spcFirstLastPara="1" rIns="91425" wrap="square" tIns="91425"/>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77" name="Shape 77"/>
          <p:cNvSpPr txBox="1"/>
          <p:nvPr>
            <p:ph idx="2" type="body"/>
          </p:nvPr>
        </p:nvSpPr>
        <p:spPr>
          <a:xfrm>
            <a:off x="6477000" y="1679972"/>
            <a:ext cx="5684700" cy="4752900"/>
          </a:xfrm>
          <a:prstGeom prst="rect">
            <a:avLst/>
          </a:prstGeom>
          <a:noFill/>
          <a:ln>
            <a:noFill/>
          </a:ln>
        </p:spPr>
        <p:txBody>
          <a:bodyPr anchorCtr="0" anchor="t" bIns="91425" lIns="91425" spcFirstLastPara="1" rIns="91425" wrap="square" tIns="91425"/>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78" name="Shape 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79" name="Shape 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80" name="Shape 80"/>
          <p:cNvSpPr txBox="1"/>
          <p:nvPr>
            <p:ph idx="12" type="sldNum"/>
          </p:nvPr>
        </p:nvSpPr>
        <p:spPr>
          <a:xfrm>
            <a:off x="6553200" y="4767263"/>
            <a:ext cx="2133600" cy="273900"/>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1" name="Shape 81"/>
        <p:cNvGrpSpPr/>
        <p:nvPr/>
      </p:nvGrpSpPr>
      <p:grpSpPr>
        <a:xfrm>
          <a:off x="0" y="0"/>
          <a:ext cx="0" cy="0"/>
          <a:chOff x="0" y="0"/>
          <a:chExt cx="0" cy="0"/>
        </a:xfrm>
      </p:grpSpPr>
      <p:sp>
        <p:nvSpPr>
          <p:cNvPr id="82" name="Shape 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3" name="Shape 83"/>
          <p:cNvSpPr txBox="1"/>
          <p:nvPr>
            <p:ph idx="1" type="body"/>
          </p:nvPr>
        </p:nvSpPr>
        <p:spPr>
          <a:xfrm>
            <a:off x="457200" y="1151335"/>
            <a:ext cx="4040100" cy="479700"/>
          </a:xfrm>
          <a:prstGeom prst="rect">
            <a:avLst/>
          </a:prstGeom>
          <a:noFill/>
          <a:ln>
            <a:noFill/>
          </a:ln>
        </p:spPr>
        <p:txBody>
          <a:bodyPr anchorCtr="0" anchor="b" bIns="91425" lIns="91425" spcFirstLastPara="1" rIns="91425" wrap="square" tIns="91425"/>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84" name="Shape 84"/>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85" name="Shape 85"/>
          <p:cNvSpPr txBox="1"/>
          <p:nvPr>
            <p:ph idx="3" type="body"/>
          </p:nvPr>
        </p:nvSpPr>
        <p:spPr>
          <a:xfrm>
            <a:off x="4645026" y="1151335"/>
            <a:ext cx="4041900" cy="479700"/>
          </a:xfrm>
          <a:prstGeom prst="rect">
            <a:avLst/>
          </a:prstGeom>
          <a:noFill/>
          <a:ln>
            <a:noFill/>
          </a:ln>
        </p:spPr>
        <p:txBody>
          <a:bodyPr anchorCtr="0" anchor="b" bIns="91425" lIns="91425" spcFirstLastPara="1" rIns="91425" wrap="square" tIns="91425"/>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86" name="Shape 86"/>
          <p:cNvSpPr txBox="1"/>
          <p:nvPr>
            <p:ph idx="4" type="body"/>
          </p:nvPr>
        </p:nvSpPr>
        <p:spPr>
          <a:xfrm>
            <a:off x="4645026" y="1631156"/>
            <a:ext cx="4041900" cy="2963400"/>
          </a:xfrm>
          <a:prstGeom prst="rect">
            <a:avLst/>
          </a:prstGeom>
          <a:noFill/>
          <a:ln>
            <a:noFill/>
          </a:ln>
        </p:spPr>
        <p:txBody>
          <a:bodyPr anchorCtr="0" anchor="t" bIns="91425" lIns="91425" spcFirstLastPara="1" rIns="91425" wrap="square" tIns="91425"/>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87" name="Shape 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88" name="Shape 8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89" name="Shape 89"/>
          <p:cNvSpPr txBox="1"/>
          <p:nvPr>
            <p:ph idx="12" type="sldNum"/>
          </p:nvPr>
        </p:nvSpPr>
        <p:spPr>
          <a:xfrm>
            <a:off x="6553200" y="4767263"/>
            <a:ext cx="2133600" cy="273900"/>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0" name="Shape 90"/>
        <p:cNvGrpSpPr/>
        <p:nvPr/>
      </p:nvGrpSpPr>
      <p:grpSpPr>
        <a:xfrm>
          <a:off x="0" y="0"/>
          <a:ext cx="0" cy="0"/>
          <a:chOff x="0" y="0"/>
          <a:chExt cx="0" cy="0"/>
        </a:xfrm>
      </p:grpSpPr>
      <p:sp>
        <p:nvSpPr>
          <p:cNvPr id="91" name="Shape 9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92" name="Shape 9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93" name="Shape 9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94" name="Shape 94"/>
          <p:cNvSpPr txBox="1"/>
          <p:nvPr>
            <p:ph idx="12" type="sldNum"/>
          </p:nvPr>
        </p:nvSpPr>
        <p:spPr>
          <a:xfrm>
            <a:off x="6553200" y="4767263"/>
            <a:ext cx="2133600" cy="273900"/>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5" name="Shape 95"/>
        <p:cNvGrpSpPr/>
        <p:nvPr/>
      </p:nvGrpSpPr>
      <p:grpSpPr>
        <a:xfrm>
          <a:off x="0" y="0"/>
          <a:ext cx="0" cy="0"/>
          <a:chOff x="0" y="0"/>
          <a:chExt cx="0" cy="0"/>
        </a:xfrm>
      </p:grpSpPr>
      <p:sp>
        <p:nvSpPr>
          <p:cNvPr id="96" name="Shape 9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97" name="Shape 9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98" name="Shape 98"/>
          <p:cNvSpPr txBox="1"/>
          <p:nvPr>
            <p:ph idx="12" type="sldNum"/>
          </p:nvPr>
        </p:nvSpPr>
        <p:spPr>
          <a:xfrm>
            <a:off x="6553200" y="4767263"/>
            <a:ext cx="2133600" cy="273900"/>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9" name="Shape 99"/>
        <p:cNvGrpSpPr/>
        <p:nvPr/>
      </p:nvGrpSpPr>
      <p:grpSpPr>
        <a:xfrm>
          <a:off x="0" y="0"/>
          <a:ext cx="0" cy="0"/>
          <a:chOff x="0" y="0"/>
          <a:chExt cx="0" cy="0"/>
        </a:xfrm>
      </p:grpSpPr>
      <p:sp>
        <p:nvSpPr>
          <p:cNvPr id="100" name="Shape 100"/>
          <p:cNvSpPr txBox="1"/>
          <p:nvPr>
            <p:ph type="title"/>
          </p:nvPr>
        </p:nvSpPr>
        <p:spPr>
          <a:xfrm>
            <a:off x="457201" y="204787"/>
            <a:ext cx="3008400" cy="8715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1" name="Shape 10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102" name="Shape 102"/>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103" name="Shape 10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104" name="Shape 10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105" name="Shape 105"/>
          <p:cNvSpPr txBox="1"/>
          <p:nvPr>
            <p:ph idx="12" type="sldNum"/>
          </p:nvPr>
        </p:nvSpPr>
        <p:spPr>
          <a:xfrm>
            <a:off x="6553200" y="4767263"/>
            <a:ext cx="2133600" cy="273900"/>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sp>
        <p:nvSpPr>
          <p:cNvPr id="107" name="Shape 107"/>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Shape 108"/>
          <p:cNvSpPr/>
          <p:nvPr>
            <p:ph idx="2" type="pic"/>
          </p:nvPr>
        </p:nvSpPr>
        <p:spPr>
          <a:xfrm>
            <a:off x="1792288" y="459581"/>
            <a:ext cx="5486400" cy="3086100"/>
          </a:xfrm>
          <a:prstGeom prst="rect">
            <a:avLst/>
          </a:prstGeom>
          <a:noFill/>
          <a:ln>
            <a:noFill/>
          </a:ln>
        </p:spPr>
      </p:sp>
      <p:sp>
        <p:nvSpPr>
          <p:cNvPr id="109" name="Shape 109"/>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110" name="Shape 11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111" name="Shape 1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112" name="Shape 112"/>
          <p:cNvSpPr txBox="1"/>
          <p:nvPr>
            <p:ph idx="12" type="sldNum"/>
          </p:nvPr>
        </p:nvSpPr>
        <p:spPr>
          <a:xfrm>
            <a:off x="6553200" y="4767263"/>
            <a:ext cx="2133600" cy="273900"/>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3" name="Shape 113"/>
        <p:cNvGrpSpPr/>
        <p:nvPr/>
      </p:nvGrpSpPr>
      <p:grpSpPr>
        <a:xfrm>
          <a:off x="0" y="0"/>
          <a:ext cx="0" cy="0"/>
          <a:chOff x="0" y="0"/>
          <a:chExt cx="0" cy="0"/>
        </a:xfrm>
      </p:grpSpPr>
      <p:sp>
        <p:nvSpPr>
          <p:cNvPr id="114" name="Shape 11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5" name="Shape 115"/>
          <p:cNvSpPr txBox="1"/>
          <p:nvPr>
            <p:ph idx="1" type="body"/>
          </p:nvPr>
        </p:nvSpPr>
        <p:spPr>
          <a:xfrm rot="5400000">
            <a:off x="2874750" y="-1217399"/>
            <a:ext cx="3394500" cy="8229600"/>
          </a:xfrm>
          <a:prstGeom prst="rect">
            <a:avLst/>
          </a:prstGeom>
          <a:noFill/>
          <a:ln>
            <a:noFill/>
          </a:ln>
        </p:spPr>
        <p:txBody>
          <a:bodyPr anchorCtr="0" anchor="t" bIns="91425" lIns="91425" spcFirstLastPara="1" rIns="91425" wrap="square" tIns="91425"/>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116" name="Shape 1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117" name="Shape 1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118" name="Shape 118"/>
          <p:cNvSpPr txBox="1"/>
          <p:nvPr>
            <p:ph idx="12" type="sldNum"/>
          </p:nvPr>
        </p:nvSpPr>
        <p:spPr>
          <a:xfrm>
            <a:off x="6553200" y="4767263"/>
            <a:ext cx="2133600" cy="273900"/>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Shape 120"/>
          <p:cNvSpPr txBox="1"/>
          <p:nvPr>
            <p:ph type="title"/>
          </p:nvPr>
        </p:nvSpPr>
        <p:spPr>
          <a:xfrm rot="5400000">
            <a:off x="7649539" y="1920731"/>
            <a:ext cx="6144900" cy="28797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1" name="Shape 121"/>
          <p:cNvSpPr txBox="1"/>
          <p:nvPr>
            <p:ph idx="1" type="body"/>
          </p:nvPr>
        </p:nvSpPr>
        <p:spPr>
          <a:xfrm rot="5400000">
            <a:off x="1812263" y="-884419"/>
            <a:ext cx="6144900" cy="8490000"/>
          </a:xfrm>
          <a:prstGeom prst="rect">
            <a:avLst/>
          </a:prstGeom>
          <a:noFill/>
          <a:ln>
            <a:noFill/>
          </a:ln>
        </p:spPr>
        <p:txBody>
          <a:bodyPr anchorCtr="0" anchor="t" bIns="91425" lIns="91425" spcFirstLastPara="1" rIns="91425" wrap="square" tIns="91425"/>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122" name="Shape 1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123" name="Shape 1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124" name="Shape 124"/>
          <p:cNvSpPr txBox="1"/>
          <p:nvPr>
            <p:ph idx="12" type="sldNum"/>
          </p:nvPr>
        </p:nvSpPr>
        <p:spPr>
          <a:xfrm>
            <a:off x="6553200" y="4767263"/>
            <a:ext cx="2133600" cy="273900"/>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52" name="Shape 52"/>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lstStyle>
            <a:lvl1pPr indent="-317500" lvl="0" marL="457200" marR="0" rtl="0" algn="l">
              <a:spcBef>
                <a:spcPts val="580"/>
              </a:spcBef>
              <a:spcAft>
                <a:spcPts val="0"/>
              </a:spcAft>
              <a:buClr>
                <a:schemeClr val="dk1"/>
              </a:buClr>
              <a:buSzPts val="1400"/>
              <a:buFont typeface="Arial"/>
              <a:buChar char="•"/>
              <a:defRPr/>
            </a:lvl1pPr>
            <a:lvl2pPr indent="-317500" lvl="1" marL="914400" marR="0" rtl="0" algn="l">
              <a:spcBef>
                <a:spcPts val="500"/>
              </a:spcBef>
              <a:spcAft>
                <a:spcPts val="0"/>
              </a:spcAft>
              <a:buClr>
                <a:schemeClr val="dk1"/>
              </a:buClr>
              <a:buSzPts val="1400"/>
              <a:buFont typeface="Arial"/>
              <a:buChar char="–"/>
              <a:defRPr/>
            </a:lvl2pPr>
            <a:lvl3pPr indent="-317500" lvl="2" marL="1371600" marR="0" rtl="0" algn="l">
              <a:spcBef>
                <a:spcPts val="440"/>
              </a:spcBef>
              <a:spcAft>
                <a:spcPts val="0"/>
              </a:spcAft>
              <a:buClr>
                <a:schemeClr val="dk1"/>
              </a:buClr>
              <a:buSzPts val="1400"/>
              <a:buFont typeface="Arial"/>
              <a:buChar char="•"/>
              <a:defRPr/>
            </a:lvl3pPr>
            <a:lvl4pPr indent="-317500" lvl="3" marL="1828800" marR="0" rtl="0" algn="l">
              <a:spcBef>
                <a:spcPts val="360"/>
              </a:spcBef>
              <a:spcAft>
                <a:spcPts val="0"/>
              </a:spcAft>
              <a:buClr>
                <a:schemeClr val="dk1"/>
              </a:buClr>
              <a:buSzPts val="1400"/>
              <a:buFont typeface="Arial"/>
              <a:buChar char="–"/>
              <a:defRPr/>
            </a:lvl4pPr>
            <a:lvl5pPr indent="-317500" lvl="4" marL="2286000" marR="0" rtl="0" algn="l">
              <a:spcBef>
                <a:spcPts val="360"/>
              </a:spcBef>
              <a:spcAft>
                <a:spcPts val="0"/>
              </a:spcAft>
              <a:buClr>
                <a:schemeClr val="dk1"/>
              </a:buClr>
              <a:buSzPts val="1400"/>
              <a:buFont typeface="Arial"/>
              <a:buChar char="»"/>
              <a:defRPr/>
            </a:lvl5pPr>
            <a:lvl6pPr indent="-317500" lvl="5" marL="2743200" marR="0" rtl="0" algn="l">
              <a:spcBef>
                <a:spcPts val="360"/>
              </a:spcBef>
              <a:spcAft>
                <a:spcPts val="0"/>
              </a:spcAft>
              <a:buClr>
                <a:schemeClr val="dk1"/>
              </a:buClr>
              <a:buSzPts val="1400"/>
              <a:buFont typeface="Arial"/>
              <a:buChar char="•"/>
              <a:defRPr/>
            </a:lvl6pPr>
            <a:lvl7pPr indent="-317500" lvl="6" marL="3200400" marR="0" rtl="0" algn="l">
              <a:spcBef>
                <a:spcPts val="360"/>
              </a:spcBef>
              <a:spcAft>
                <a:spcPts val="0"/>
              </a:spcAft>
              <a:buClr>
                <a:schemeClr val="dk1"/>
              </a:buClr>
              <a:buSzPts val="1400"/>
              <a:buFont typeface="Arial"/>
              <a:buChar char="•"/>
              <a:defRPr/>
            </a:lvl7pPr>
            <a:lvl8pPr indent="-317500" lvl="7" marL="3657600" marR="0" rtl="0" algn="l">
              <a:spcBef>
                <a:spcPts val="360"/>
              </a:spcBef>
              <a:spcAft>
                <a:spcPts val="0"/>
              </a:spcAft>
              <a:buClr>
                <a:schemeClr val="dk1"/>
              </a:buClr>
              <a:buSzPts val="1400"/>
              <a:buFont typeface="Arial"/>
              <a:buChar char="•"/>
              <a:defRPr/>
            </a:lvl8pPr>
            <a:lvl9pPr indent="-317500" lvl="8" marL="4114800" marR="0" rtl="0" algn="l">
              <a:spcBef>
                <a:spcPts val="360"/>
              </a:spcBef>
              <a:spcAft>
                <a:spcPts val="0"/>
              </a:spcAft>
              <a:buClr>
                <a:schemeClr val="dk1"/>
              </a:buClr>
              <a:buSzPts val="1400"/>
              <a:buFont typeface="Arial"/>
              <a:buChar char="•"/>
              <a:defRPr/>
            </a:lvl9pPr>
          </a:lstStyle>
          <a:p/>
        </p:txBody>
      </p:sp>
      <p:sp>
        <p:nvSpPr>
          <p:cNvPr id="53" name="Shape 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54" name="Shape 5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6" marR="0" rtl="0" algn="l">
              <a:spcBef>
                <a:spcPts val="0"/>
              </a:spcBef>
              <a:spcAft>
                <a:spcPts val="0"/>
              </a:spcAft>
              <a:buSzPts val="1400"/>
              <a:buChar char="●"/>
              <a:defRPr/>
            </a:lvl4pPr>
            <a:lvl5pPr indent="-96015" lvl="4" marL="1632715"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4" lvl="6" marL="2449074" marR="0" rtl="0" algn="l">
              <a:spcBef>
                <a:spcPts val="0"/>
              </a:spcBef>
              <a:spcAft>
                <a:spcPts val="0"/>
              </a:spcAft>
              <a:buSzPts val="1400"/>
              <a:buChar char="●"/>
              <a:defRPr/>
            </a:lvl7pPr>
            <a:lvl8pPr indent="-101352" lvl="7" marL="2857252" marR="0" rtl="0" algn="l">
              <a:spcBef>
                <a:spcPts val="0"/>
              </a:spcBef>
              <a:spcAft>
                <a:spcPts val="0"/>
              </a:spcAft>
              <a:buSzPts val="1400"/>
              <a:buChar char="○"/>
              <a:defRPr/>
            </a:lvl8pPr>
            <a:lvl9pPr indent="-90431" lvl="8" marL="3265431" marR="0" rtl="0" algn="l">
              <a:spcBef>
                <a:spcPts val="0"/>
              </a:spcBef>
              <a:spcAft>
                <a:spcPts val="0"/>
              </a:spcAft>
              <a:buSzPts val="1400"/>
              <a:buChar char="■"/>
              <a:defRPr/>
            </a:lvl9pPr>
          </a:lstStyle>
          <a:p/>
        </p:txBody>
      </p:sp>
      <p:sp>
        <p:nvSpPr>
          <p:cNvPr id="55" name="Shape 55"/>
          <p:cNvSpPr txBox="1"/>
          <p:nvPr>
            <p:ph idx="12" type="sldNum"/>
          </p:nvPr>
        </p:nvSpPr>
        <p:spPr>
          <a:xfrm>
            <a:off x="6553200" y="4767263"/>
            <a:ext cx="2133600" cy="273900"/>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s://github.com/AguaClara/" TargetMode="Externa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2.jpg"/><Relationship Id="rId6"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nvSpPr>
        <p:spPr>
          <a:xfrm>
            <a:off x="1682312" y="3436788"/>
            <a:ext cx="6121800" cy="954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a:solidFill>
                  <a:srgbClr val="7F7F7F"/>
                </a:solidFill>
              </a:rPr>
              <a:t>Understanding and mitigating the effect of increasing headloss in the flocculator. </a:t>
            </a:r>
            <a:endParaRPr>
              <a:solidFill>
                <a:srgbClr val="7F7F7F"/>
              </a:solidFill>
            </a:endParaRPr>
          </a:p>
          <a:p>
            <a:pPr indent="0" lvl="0" marL="0" marR="0" rtl="0" algn="ctr">
              <a:spcBef>
                <a:spcPts val="0"/>
              </a:spcBef>
              <a:spcAft>
                <a:spcPts val="0"/>
              </a:spcAft>
              <a:buNone/>
            </a:pPr>
            <a:r>
              <a:t/>
            </a:r>
            <a:endParaRPr>
              <a:solidFill>
                <a:srgbClr val="7F7F7F"/>
              </a:solidFill>
            </a:endParaRPr>
          </a:p>
          <a:p>
            <a:pPr indent="0" lvl="0" marL="0" marR="0" rtl="0" algn="ctr">
              <a:spcBef>
                <a:spcPts val="0"/>
              </a:spcBef>
              <a:spcAft>
                <a:spcPts val="0"/>
              </a:spcAft>
              <a:buNone/>
            </a:pPr>
            <a:r>
              <a:rPr lang="en">
                <a:solidFill>
                  <a:srgbClr val="7F7F7F"/>
                </a:solidFill>
              </a:rPr>
              <a:t>More at </a:t>
            </a:r>
            <a:r>
              <a:rPr lang="en" u="sng">
                <a:solidFill>
                  <a:schemeClr val="hlink"/>
                </a:solidFill>
                <a:hlinkClick r:id="rId3"/>
              </a:rPr>
              <a:t>https://github.com/AguaClara/</a:t>
            </a:r>
            <a:r>
              <a:rPr lang="en">
                <a:solidFill>
                  <a:srgbClr val="7F7F7F"/>
                </a:solidFill>
              </a:rPr>
              <a:t> </a:t>
            </a:r>
            <a:endParaRPr b="0" i="0" sz="1400" u="none" cap="none" strike="noStrike">
              <a:solidFill>
                <a:srgbClr val="7F7F7F"/>
              </a:solidFill>
              <a:latin typeface="Arial"/>
              <a:ea typeface="Arial"/>
              <a:cs typeface="Arial"/>
              <a:sym typeface="Arial"/>
            </a:endParaRPr>
          </a:p>
        </p:txBody>
      </p:sp>
      <p:sp>
        <p:nvSpPr>
          <p:cNvPr id="130" name="Shape 130"/>
          <p:cNvSpPr txBox="1"/>
          <p:nvPr/>
        </p:nvSpPr>
        <p:spPr>
          <a:xfrm>
            <a:off x="4865200" y="4763425"/>
            <a:ext cx="41316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1000">
                <a:solidFill>
                  <a:srgbClr val="0B68FF"/>
                </a:solidFill>
              </a:rPr>
              <a:t>High G Flocculation | </a:t>
            </a:r>
            <a:r>
              <a:rPr b="1" lang="en" sz="1000">
                <a:solidFill>
                  <a:srgbClr val="0B68FF"/>
                </a:solidFill>
              </a:rPr>
              <a:t>Research</a:t>
            </a:r>
            <a:r>
              <a:rPr b="1" i="0" lang="en" sz="1000" u="none" cap="none" strike="noStrike">
                <a:solidFill>
                  <a:srgbClr val="0B68FF"/>
                </a:solidFill>
                <a:latin typeface="Arial"/>
                <a:ea typeface="Arial"/>
                <a:cs typeface="Arial"/>
                <a:sym typeface="Arial"/>
              </a:rPr>
              <a:t> | </a:t>
            </a:r>
            <a:r>
              <a:rPr b="1" lang="en" sz="1000">
                <a:solidFill>
                  <a:srgbClr val="7F7F7F"/>
                </a:solidFill>
              </a:rPr>
              <a:t>Final</a:t>
            </a:r>
            <a:r>
              <a:rPr b="1" i="0" lang="en" sz="1000" u="none" cap="none" strike="noStrike">
                <a:solidFill>
                  <a:srgbClr val="7F7F7F"/>
                </a:solidFill>
                <a:latin typeface="Arial"/>
                <a:ea typeface="Arial"/>
                <a:cs typeface="Arial"/>
                <a:sym typeface="Arial"/>
              </a:rPr>
              <a:t> Presentation </a:t>
            </a:r>
            <a:r>
              <a:rPr b="1" lang="en" sz="1000">
                <a:solidFill>
                  <a:srgbClr val="7F7F7F"/>
                </a:solidFill>
              </a:rPr>
              <a:t>Spring 2018</a:t>
            </a:r>
            <a:endParaRPr b="1" i="0" sz="1000" u="none" cap="none" strike="noStrike">
              <a:solidFill>
                <a:srgbClr val="7F7F7F"/>
              </a:solidFill>
              <a:latin typeface="Arial"/>
              <a:ea typeface="Arial"/>
              <a:cs typeface="Arial"/>
              <a:sym typeface="Arial"/>
            </a:endParaRPr>
          </a:p>
        </p:txBody>
      </p:sp>
      <p:pic>
        <p:nvPicPr>
          <p:cNvPr descr="AClogotype (1).png" id="131" name="Shape 131"/>
          <p:cNvPicPr preferRelativeResize="0"/>
          <p:nvPr/>
        </p:nvPicPr>
        <p:blipFill>
          <a:blip r:embed="rId4">
            <a:alphaModFix/>
          </a:blip>
          <a:stretch>
            <a:fillRect/>
          </a:stretch>
        </p:blipFill>
        <p:spPr>
          <a:xfrm>
            <a:off x="7294201" y="65800"/>
            <a:ext cx="1764899" cy="513500"/>
          </a:xfrm>
          <a:prstGeom prst="rect">
            <a:avLst/>
          </a:prstGeom>
          <a:noFill/>
          <a:ln>
            <a:noFill/>
          </a:ln>
        </p:spPr>
      </p:pic>
      <p:pic>
        <p:nvPicPr>
          <p:cNvPr descr="AClogotype (1).png" id="132" name="Shape 132"/>
          <p:cNvPicPr preferRelativeResize="0"/>
          <p:nvPr/>
        </p:nvPicPr>
        <p:blipFill rotWithShape="1">
          <a:blip r:embed="rId4">
            <a:alphaModFix/>
          </a:blip>
          <a:srcRect b="0" l="4313" r="75452" t="0"/>
          <a:stretch/>
        </p:blipFill>
        <p:spPr>
          <a:xfrm>
            <a:off x="0" y="1739425"/>
            <a:ext cx="2275726" cy="3270225"/>
          </a:xfrm>
          <a:prstGeom prst="rect">
            <a:avLst/>
          </a:prstGeom>
          <a:noFill/>
          <a:ln>
            <a:noFill/>
          </a:ln>
        </p:spPr>
      </p:pic>
      <p:sp>
        <p:nvSpPr>
          <p:cNvPr id="133" name="Shape 133"/>
          <p:cNvSpPr txBox="1"/>
          <p:nvPr/>
        </p:nvSpPr>
        <p:spPr>
          <a:xfrm>
            <a:off x="1183325" y="1589650"/>
            <a:ext cx="7638300" cy="1200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6000">
                <a:solidFill>
                  <a:srgbClr val="595959"/>
                </a:solidFill>
              </a:rPr>
              <a:t>High G Flocculation</a:t>
            </a:r>
            <a:endParaRPr sz="6000">
              <a:solidFill>
                <a:srgbClr val="595959"/>
              </a:solidFill>
            </a:endParaRPr>
          </a:p>
          <a:p>
            <a:pPr indent="0" lvl="0" marL="0" rtl="0" algn="ctr">
              <a:spcBef>
                <a:spcPts val="0"/>
              </a:spcBef>
              <a:spcAft>
                <a:spcPts val="0"/>
              </a:spcAft>
              <a:buClr>
                <a:schemeClr val="dk1"/>
              </a:buClr>
              <a:buFont typeface="Arial"/>
              <a:buNone/>
            </a:pPr>
            <a:r>
              <a:rPr lang="en" sz="2400">
                <a:solidFill>
                  <a:srgbClr val="595959"/>
                </a:solidFill>
              </a:rPr>
              <a:t>Roswell Lo, Mehrin Selimgir, Kanha Matai</a:t>
            </a:r>
            <a:endParaRPr sz="7200">
              <a:solidFill>
                <a:srgbClr val="59595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Shape 218"/>
          <p:cNvPicPr preferRelativeResize="0"/>
          <p:nvPr/>
        </p:nvPicPr>
        <p:blipFill/>
        <p:spPr>
          <a:xfrm>
            <a:off x="7514491" y="45563"/>
            <a:ext cx="718200" cy="718200"/>
          </a:xfrm>
          <a:prstGeom prst="rect">
            <a:avLst/>
          </a:prstGeom>
          <a:solidFill>
            <a:srgbClr val="FFFFFF"/>
          </a:solidFill>
          <a:ln>
            <a:noFill/>
          </a:ln>
        </p:spPr>
      </p:pic>
      <p:pic>
        <p:nvPicPr>
          <p:cNvPr descr="AClogotype (1).png" id="219" name="Shape 219"/>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20" name="Shape 220"/>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 sz="4000">
                <a:solidFill>
                  <a:srgbClr val="0B68FF"/>
                </a:solidFill>
              </a:rPr>
              <a:t>Future Tasks </a:t>
            </a:r>
            <a:endParaRPr b="0" i="0" sz="4000" u="none" cap="none" strike="noStrike">
              <a:solidFill>
                <a:srgbClr val="0B68FF"/>
              </a:solidFill>
              <a:latin typeface="Arial"/>
              <a:ea typeface="Arial"/>
              <a:cs typeface="Arial"/>
              <a:sym typeface="Arial"/>
            </a:endParaRPr>
          </a:p>
        </p:txBody>
      </p:sp>
      <p:sp>
        <p:nvSpPr>
          <p:cNvPr id="221" name="Shape 221"/>
          <p:cNvSpPr txBox="1"/>
          <p:nvPr/>
        </p:nvSpPr>
        <p:spPr>
          <a:xfrm>
            <a:off x="362400" y="763775"/>
            <a:ext cx="7224000" cy="2364600"/>
          </a:xfrm>
          <a:prstGeom prst="rect">
            <a:avLst/>
          </a:prstGeom>
          <a:noFill/>
          <a:ln>
            <a:noFill/>
          </a:ln>
        </p:spPr>
        <p:txBody>
          <a:bodyPr anchorCtr="0" anchor="t" bIns="45700" lIns="91425" spcFirstLastPara="1" rIns="91425" wrap="square" tIns="45700">
            <a:noAutofit/>
          </a:bodyPr>
          <a:lstStyle/>
          <a:p>
            <a:pPr indent="-342900" lvl="0" marL="457200" rtl="0">
              <a:lnSpc>
                <a:spcPct val="115000"/>
              </a:lnSpc>
              <a:spcBef>
                <a:spcPts val="0"/>
              </a:spcBef>
              <a:spcAft>
                <a:spcPts val="0"/>
              </a:spcAft>
              <a:buClr>
                <a:srgbClr val="24292E"/>
              </a:buClr>
              <a:buSzPts val="1800"/>
              <a:buChar char="●"/>
            </a:pPr>
            <a:r>
              <a:rPr lang="en" sz="1800">
                <a:solidFill>
                  <a:srgbClr val="24292E"/>
                </a:solidFill>
              </a:rPr>
              <a:t>Test different flocculator tubing sizes. Is an optimal G value consistent with all flocculator sizes?</a:t>
            </a:r>
            <a:endParaRPr sz="1800">
              <a:solidFill>
                <a:srgbClr val="24292E"/>
              </a:solidFill>
            </a:endParaRPr>
          </a:p>
          <a:p>
            <a:pPr indent="-342900" lvl="0" marL="457200" rtl="0">
              <a:lnSpc>
                <a:spcPct val="115000"/>
              </a:lnSpc>
              <a:spcBef>
                <a:spcPts val="0"/>
              </a:spcBef>
              <a:spcAft>
                <a:spcPts val="0"/>
              </a:spcAft>
              <a:buClr>
                <a:srgbClr val="24292E"/>
              </a:buClr>
              <a:buSzPts val="1800"/>
              <a:buChar char="●"/>
            </a:pPr>
            <a:r>
              <a:rPr lang="en" sz="1800">
                <a:solidFill>
                  <a:srgbClr val="24292E"/>
                </a:solidFill>
              </a:rPr>
              <a:t>Work with High Rate Sedimentation to find reason for floc blanket decay and </a:t>
            </a:r>
            <a:r>
              <a:rPr lang="en" sz="1800">
                <a:solidFill>
                  <a:srgbClr val="24292E"/>
                </a:solidFill>
              </a:rPr>
              <a:t>declining</a:t>
            </a:r>
            <a:r>
              <a:rPr lang="en" sz="1800">
                <a:solidFill>
                  <a:srgbClr val="24292E"/>
                </a:solidFill>
              </a:rPr>
              <a:t> removal efficiency as their experiment progresses</a:t>
            </a:r>
            <a:endParaRPr sz="1800">
              <a:solidFill>
                <a:srgbClr val="24292E"/>
              </a:solidFill>
            </a:endParaRPr>
          </a:p>
          <a:p>
            <a:pPr indent="-342900" lvl="0" marL="457200" rtl="0">
              <a:lnSpc>
                <a:spcPct val="115000"/>
              </a:lnSpc>
              <a:spcBef>
                <a:spcPts val="0"/>
              </a:spcBef>
              <a:spcAft>
                <a:spcPts val="0"/>
              </a:spcAft>
              <a:buClr>
                <a:srgbClr val="24292E"/>
              </a:buClr>
              <a:buSzPts val="1800"/>
              <a:buChar char="●"/>
            </a:pPr>
            <a:r>
              <a:rPr lang="en" sz="1800">
                <a:solidFill>
                  <a:srgbClr val="24292E"/>
                </a:solidFill>
              </a:rPr>
              <a:t>Measure the amount of coagulant that sticks to flocculator walls, and understand the physics by which coagulant causes pressure increase in the flocculator. Create mathematical model describing pressure increase </a:t>
            </a:r>
            <a:endParaRPr sz="1800">
              <a:solidFill>
                <a:srgbClr val="24292E"/>
              </a:solidFill>
            </a:endParaRPr>
          </a:p>
          <a:p>
            <a:pPr indent="0" lvl="0" marL="0" marR="0" rtl="0" algn="just">
              <a:spcBef>
                <a:spcPts val="1200"/>
              </a:spcBef>
              <a:spcAft>
                <a:spcPts val="0"/>
              </a:spcAft>
              <a:buNone/>
            </a:pPr>
            <a:r>
              <a:t/>
            </a:r>
            <a:endParaRPr sz="2400">
              <a:solidFill>
                <a:srgbClr val="595959"/>
              </a:solidFill>
              <a:latin typeface="Calibri"/>
              <a:ea typeface="Calibri"/>
              <a:cs typeface="Calibri"/>
              <a:sym typeface="Calibri"/>
            </a:endParaRPr>
          </a:p>
        </p:txBody>
      </p:sp>
      <p:pic>
        <p:nvPicPr>
          <p:cNvPr id="222" name="Shape 222"/>
          <p:cNvPicPr preferRelativeResize="0"/>
          <p:nvPr/>
        </p:nvPicPr>
        <p:blipFill>
          <a:blip r:embed="rId4">
            <a:alphaModFix/>
          </a:blip>
          <a:stretch>
            <a:fillRect/>
          </a:stretch>
        </p:blipFill>
        <p:spPr>
          <a:xfrm>
            <a:off x="6627070" y="3128375"/>
            <a:ext cx="2032331" cy="1635050"/>
          </a:xfrm>
          <a:prstGeom prst="rect">
            <a:avLst/>
          </a:prstGeom>
          <a:noFill/>
          <a:ln>
            <a:noFill/>
          </a:ln>
          <a:effectLst>
            <a:outerShdw blurRad="57150" rotWithShape="0" algn="bl" dir="5400000" dist="9525">
              <a:srgbClr val="000000">
                <a:alpha val="50000"/>
              </a:srgbClr>
            </a:outerShdw>
          </a:effectLst>
        </p:spPr>
      </p:pic>
      <p:sp>
        <p:nvSpPr>
          <p:cNvPr id="223" name="Shape 223"/>
          <p:cNvSpPr txBox="1"/>
          <p:nvPr/>
        </p:nvSpPr>
        <p:spPr>
          <a:xfrm>
            <a:off x="4865200" y="4763425"/>
            <a:ext cx="41316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1000">
                <a:solidFill>
                  <a:srgbClr val="0B68FF"/>
                </a:solidFill>
              </a:rPr>
              <a:t>High G Flocculation | Research</a:t>
            </a:r>
            <a:r>
              <a:rPr b="1" i="0" lang="en" sz="1000" u="none" cap="none" strike="noStrike">
                <a:solidFill>
                  <a:srgbClr val="0B68FF"/>
                </a:solidFill>
                <a:latin typeface="Arial"/>
                <a:ea typeface="Arial"/>
                <a:cs typeface="Arial"/>
                <a:sym typeface="Arial"/>
              </a:rPr>
              <a:t> | </a:t>
            </a:r>
            <a:r>
              <a:rPr b="1" lang="en" sz="1000">
                <a:solidFill>
                  <a:srgbClr val="7F7F7F"/>
                </a:solidFill>
              </a:rPr>
              <a:t>Final</a:t>
            </a:r>
            <a:r>
              <a:rPr b="1" i="0" lang="en" sz="1000" u="none" cap="none" strike="noStrike">
                <a:solidFill>
                  <a:srgbClr val="7F7F7F"/>
                </a:solidFill>
                <a:latin typeface="Arial"/>
                <a:ea typeface="Arial"/>
                <a:cs typeface="Arial"/>
                <a:sym typeface="Arial"/>
              </a:rPr>
              <a:t> Presentation </a:t>
            </a:r>
            <a:r>
              <a:rPr b="1" lang="en" sz="1000">
                <a:solidFill>
                  <a:srgbClr val="7F7F7F"/>
                </a:solidFill>
              </a:rPr>
              <a:t>Spring 2018</a:t>
            </a:r>
            <a:endParaRPr b="1" i="0" sz="1000" u="none" cap="none" strike="noStrike">
              <a:solidFill>
                <a:srgbClr val="7F7F7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Shape 228"/>
          <p:cNvPicPr preferRelativeResize="0"/>
          <p:nvPr/>
        </p:nvPicPr>
        <p:blipFill/>
        <p:spPr>
          <a:xfrm>
            <a:off x="7514491" y="45563"/>
            <a:ext cx="718200" cy="718200"/>
          </a:xfrm>
          <a:prstGeom prst="rect">
            <a:avLst/>
          </a:prstGeom>
          <a:solidFill>
            <a:srgbClr val="FFFFFF"/>
          </a:solidFill>
          <a:ln>
            <a:noFill/>
          </a:ln>
        </p:spPr>
      </p:pic>
      <p:sp>
        <p:nvSpPr>
          <p:cNvPr id="229" name="Shape 229"/>
          <p:cNvSpPr txBox="1"/>
          <p:nvPr/>
        </p:nvSpPr>
        <p:spPr>
          <a:xfrm>
            <a:off x="1878150" y="559075"/>
            <a:ext cx="5387700" cy="2125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4800" u="none" cap="none" strike="noStrike">
                <a:solidFill>
                  <a:srgbClr val="0B68FF"/>
                </a:solidFill>
                <a:latin typeface="Arial"/>
                <a:ea typeface="Arial"/>
                <a:cs typeface="Arial"/>
                <a:sym typeface="Arial"/>
              </a:rPr>
              <a:t>Q</a:t>
            </a:r>
            <a:r>
              <a:rPr lang="en" sz="4800">
                <a:solidFill>
                  <a:srgbClr val="0B68FF"/>
                </a:solidFill>
              </a:rPr>
              <a:t>uestions</a:t>
            </a:r>
            <a:endParaRPr sz="4800">
              <a:solidFill>
                <a:srgbClr val="0B68FF"/>
              </a:solidFill>
            </a:endParaRPr>
          </a:p>
          <a:p>
            <a:pPr indent="0" lvl="0" marL="0" marR="0" rtl="0" algn="ctr">
              <a:spcBef>
                <a:spcPts val="0"/>
              </a:spcBef>
              <a:spcAft>
                <a:spcPts val="0"/>
              </a:spcAft>
              <a:buNone/>
            </a:pPr>
            <a:r>
              <a:rPr lang="en" sz="4800">
                <a:solidFill>
                  <a:srgbClr val="0B68FF"/>
                </a:solidFill>
              </a:rPr>
              <a:t>and</a:t>
            </a:r>
            <a:endParaRPr sz="4800">
              <a:solidFill>
                <a:srgbClr val="0B68FF"/>
              </a:solidFill>
            </a:endParaRPr>
          </a:p>
          <a:p>
            <a:pPr indent="0" lvl="0" marL="0" marR="0" rtl="0" algn="ctr">
              <a:spcBef>
                <a:spcPts val="0"/>
              </a:spcBef>
              <a:spcAft>
                <a:spcPts val="0"/>
              </a:spcAft>
              <a:buNone/>
            </a:pPr>
            <a:r>
              <a:rPr lang="en" sz="4800">
                <a:solidFill>
                  <a:srgbClr val="0B68FF"/>
                </a:solidFill>
              </a:rPr>
              <a:t>Recommendations</a:t>
            </a:r>
            <a:endParaRPr b="0" i="0" sz="4800" u="none" cap="none" strike="noStrike">
              <a:solidFill>
                <a:srgbClr val="0B68FF"/>
              </a:solidFill>
              <a:latin typeface="Arial"/>
              <a:ea typeface="Arial"/>
              <a:cs typeface="Arial"/>
              <a:sym typeface="Arial"/>
            </a:endParaRPr>
          </a:p>
        </p:txBody>
      </p:sp>
      <p:pic>
        <p:nvPicPr>
          <p:cNvPr descr="AClogotype (1).png" id="230" name="Shape 230"/>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31" name="Shape 231"/>
          <p:cNvSpPr txBox="1"/>
          <p:nvPr/>
        </p:nvSpPr>
        <p:spPr>
          <a:xfrm>
            <a:off x="1974450" y="2937155"/>
            <a:ext cx="2185200" cy="369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t>Roswell Lo // rl732@cornell,edl</a:t>
            </a:r>
            <a:endParaRPr sz="1200"/>
          </a:p>
        </p:txBody>
      </p:sp>
      <p:pic>
        <p:nvPicPr>
          <p:cNvPr descr="AClogotype (1).png" id="232" name="Shape 232"/>
          <p:cNvPicPr preferRelativeResize="0"/>
          <p:nvPr/>
        </p:nvPicPr>
        <p:blipFill rotWithShape="1">
          <a:blip r:embed="rId3">
            <a:alphaModFix/>
          </a:blip>
          <a:srcRect b="0" l="4313" r="75452" t="0"/>
          <a:stretch/>
        </p:blipFill>
        <p:spPr>
          <a:xfrm>
            <a:off x="-2" y="1739425"/>
            <a:ext cx="2274173" cy="3270225"/>
          </a:xfrm>
          <a:prstGeom prst="rect">
            <a:avLst/>
          </a:prstGeom>
          <a:noFill/>
          <a:ln>
            <a:noFill/>
          </a:ln>
        </p:spPr>
      </p:pic>
      <p:sp>
        <p:nvSpPr>
          <p:cNvPr id="233" name="Shape 233"/>
          <p:cNvSpPr txBox="1"/>
          <p:nvPr/>
        </p:nvSpPr>
        <p:spPr>
          <a:xfrm>
            <a:off x="6781000" y="2937143"/>
            <a:ext cx="2185200" cy="369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t>Kanha Matai // km694@cornell.edu</a:t>
            </a:r>
            <a:endParaRPr sz="1200"/>
          </a:p>
        </p:txBody>
      </p:sp>
      <p:sp>
        <p:nvSpPr>
          <p:cNvPr id="234" name="Shape 234"/>
          <p:cNvSpPr txBox="1"/>
          <p:nvPr/>
        </p:nvSpPr>
        <p:spPr>
          <a:xfrm>
            <a:off x="4377713" y="2937143"/>
            <a:ext cx="2185200" cy="369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t>Mehrin Selimgir // ms3442@cornell.edu</a:t>
            </a:r>
            <a:endParaRPr sz="1200"/>
          </a:p>
        </p:txBody>
      </p:sp>
      <p:sp>
        <p:nvSpPr>
          <p:cNvPr id="235" name="Shape 235"/>
          <p:cNvSpPr txBox="1"/>
          <p:nvPr/>
        </p:nvSpPr>
        <p:spPr>
          <a:xfrm>
            <a:off x="4865200" y="4763425"/>
            <a:ext cx="41316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1000">
                <a:solidFill>
                  <a:srgbClr val="0B68FF"/>
                </a:solidFill>
              </a:rPr>
              <a:t>High G Flocculation | Research</a:t>
            </a:r>
            <a:r>
              <a:rPr b="1" i="0" lang="en" sz="1000" u="none" cap="none" strike="noStrike">
                <a:solidFill>
                  <a:srgbClr val="0B68FF"/>
                </a:solidFill>
                <a:latin typeface="Arial"/>
                <a:ea typeface="Arial"/>
                <a:cs typeface="Arial"/>
                <a:sym typeface="Arial"/>
              </a:rPr>
              <a:t> | </a:t>
            </a:r>
            <a:r>
              <a:rPr b="1" lang="en" sz="1000">
                <a:solidFill>
                  <a:srgbClr val="7F7F7F"/>
                </a:solidFill>
              </a:rPr>
              <a:t>Final</a:t>
            </a:r>
            <a:r>
              <a:rPr b="1" i="0" lang="en" sz="1000" u="none" cap="none" strike="noStrike">
                <a:solidFill>
                  <a:srgbClr val="7F7F7F"/>
                </a:solidFill>
                <a:latin typeface="Arial"/>
                <a:ea typeface="Arial"/>
                <a:cs typeface="Arial"/>
                <a:sym typeface="Arial"/>
              </a:rPr>
              <a:t> Presentation </a:t>
            </a:r>
            <a:r>
              <a:rPr b="1" lang="en" sz="1000">
                <a:solidFill>
                  <a:srgbClr val="7F7F7F"/>
                </a:solidFill>
              </a:rPr>
              <a:t>Spring 2018</a:t>
            </a:r>
            <a:endParaRPr b="1" i="0" sz="1000" u="none" cap="none" strike="noStrike">
              <a:solidFill>
                <a:srgbClr val="7F7F7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Shape 240"/>
          <p:cNvPicPr preferRelativeResize="0"/>
          <p:nvPr/>
        </p:nvPicPr>
        <p:blipFill/>
        <p:spPr>
          <a:xfrm>
            <a:off x="7514491" y="45563"/>
            <a:ext cx="718200" cy="718200"/>
          </a:xfrm>
          <a:prstGeom prst="rect">
            <a:avLst/>
          </a:prstGeom>
          <a:solidFill>
            <a:srgbClr val="FFFFFF"/>
          </a:solidFill>
          <a:ln>
            <a:noFill/>
          </a:ln>
        </p:spPr>
      </p:pic>
      <p:sp>
        <p:nvSpPr>
          <p:cNvPr id="241" name="Shape 241"/>
          <p:cNvSpPr txBox="1"/>
          <p:nvPr/>
        </p:nvSpPr>
        <p:spPr>
          <a:xfrm>
            <a:off x="1293600" y="1667775"/>
            <a:ext cx="6556800" cy="1459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0">
                <a:solidFill>
                  <a:srgbClr val="0B68FF"/>
                </a:solidFill>
              </a:rPr>
              <a:t>Appendix</a:t>
            </a:r>
            <a:endParaRPr sz="6000">
              <a:solidFill>
                <a:srgbClr val="0B68FF"/>
              </a:solidFill>
            </a:endParaRPr>
          </a:p>
          <a:p>
            <a:pPr indent="0" lvl="0" marL="0" marR="0" rtl="0" algn="ctr">
              <a:spcBef>
                <a:spcPts val="0"/>
              </a:spcBef>
              <a:spcAft>
                <a:spcPts val="0"/>
              </a:spcAft>
              <a:buNone/>
            </a:pPr>
            <a:r>
              <a:rPr lang="en" sz="6000">
                <a:solidFill>
                  <a:srgbClr val="0B68FF"/>
                </a:solidFill>
              </a:rPr>
              <a:t>Slides</a:t>
            </a:r>
            <a:endParaRPr b="0" i="0" sz="6000" u="none" cap="none" strike="noStrike">
              <a:solidFill>
                <a:srgbClr val="0B68FF"/>
              </a:solidFill>
              <a:latin typeface="Arial"/>
              <a:ea typeface="Arial"/>
              <a:cs typeface="Arial"/>
              <a:sym typeface="Arial"/>
            </a:endParaRPr>
          </a:p>
        </p:txBody>
      </p:sp>
      <p:pic>
        <p:nvPicPr>
          <p:cNvPr descr="AClogotype (1).png" id="242" name="Shape 242"/>
          <p:cNvPicPr preferRelativeResize="0"/>
          <p:nvPr/>
        </p:nvPicPr>
        <p:blipFill>
          <a:blip r:embed="rId3">
            <a:alphaModFix/>
          </a:blip>
          <a:stretch>
            <a:fillRect/>
          </a:stretch>
        </p:blipFill>
        <p:spPr>
          <a:xfrm>
            <a:off x="7318451" y="45563"/>
            <a:ext cx="1764899" cy="513500"/>
          </a:xfrm>
          <a:prstGeom prst="rect">
            <a:avLst/>
          </a:prstGeom>
          <a:noFill/>
          <a:ln>
            <a:noFill/>
          </a:ln>
        </p:spPr>
      </p:pic>
      <p:pic>
        <p:nvPicPr>
          <p:cNvPr descr="AClogotype (1).png" id="243" name="Shape 243"/>
          <p:cNvPicPr preferRelativeResize="0"/>
          <p:nvPr/>
        </p:nvPicPr>
        <p:blipFill rotWithShape="1">
          <a:blip r:embed="rId3">
            <a:alphaModFix/>
          </a:blip>
          <a:srcRect b="0" l="4313" r="75452" t="0"/>
          <a:stretch/>
        </p:blipFill>
        <p:spPr>
          <a:xfrm>
            <a:off x="-2" y="1739425"/>
            <a:ext cx="2274173" cy="3270225"/>
          </a:xfrm>
          <a:prstGeom prst="rect">
            <a:avLst/>
          </a:prstGeom>
          <a:noFill/>
          <a:ln>
            <a:noFill/>
          </a:ln>
        </p:spPr>
      </p:pic>
      <p:sp>
        <p:nvSpPr>
          <p:cNvPr id="244" name="Shape 244"/>
          <p:cNvSpPr txBox="1"/>
          <p:nvPr/>
        </p:nvSpPr>
        <p:spPr>
          <a:xfrm>
            <a:off x="4865200" y="4763425"/>
            <a:ext cx="41316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1000">
                <a:solidFill>
                  <a:srgbClr val="0B68FF"/>
                </a:solidFill>
              </a:rPr>
              <a:t>High G Flocculation | Research</a:t>
            </a:r>
            <a:r>
              <a:rPr b="1" i="0" lang="en" sz="1000" u="none" cap="none" strike="noStrike">
                <a:solidFill>
                  <a:srgbClr val="0B68FF"/>
                </a:solidFill>
                <a:latin typeface="Arial"/>
                <a:ea typeface="Arial"/>
                <a:cs typeface="Arial"/>
                <a:sym typeface="Arial"/>
              </a:rPr>
              <a:t> | </a:t>
            </a:r>
            <a:r>
              <a:rPr b="1" lang="en" sz="1000">
                <a:solidFill>
                  <a:srgbClr val="7F7F7F"/>
                </a:solidFill>
              </a:rPr>
              <a:t>Final</a:t>
            </a:r>
            <a:r>
              <a:rPr b="1" i="0" lang="en" sz="1000" u="none" cap="none" strike="noStrike">
                <a:solidFill>
                  <a:srgbClr val="7F7F7F"/>
                </a:solidFill>
                <a:latin typeface="Arial"/>
                <a:ea typeface="Arial"/>
                <a:cs typeface="Arial"/>
                <a:sym typeface="Arial"/>
              </a:rPr>
              <a:t> Presentation </a:t>
            </a:r>
            <a:r>
              <a:rPr b="1" lang="en" sz="1000">
                <a:solidFill>
                  <a:srgbClr val="7F7F7F"/>
                </a:solidFill>
              </a:rPr>
              <a:t>Spring 2018</a:t>
            </a:r>
            <a:endParaRPr b="1" i="0" sz="1000" u="none" cap="none" strike="noStrike">
              <a:solidFill>
                <a:srgbClr val="7F7F7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pic>
        <p:nvPicPr>
          <p:cNvPr id="249" name="Shape 249"/>
          <p:cNvPicPr preferRelativeResize="0"/>
          <p:nvPr/>
        </p:nvPicPr>
        <p:blipFill/>
        <p:spPr>
          <a:xfrm>
            <a:off x="7514491" y="45563"/>
            <a:ext cx="718200" cy="718200"/>
          </a:xfrm>
          <a:prstGeom prst="rect">
            <a:avLst/>
          </a:prstGeom>
          <a:solidFill>
            <a:srgbClr val="FFFFFF"/>
          </a:solidFill>
          <a:ln>
            <a:noFill/>
          </a:ln>
        </p:spPr>
      </p:pic>
      <p:pic>
        <p:nvPicPr>
          <p:cNvPr descr="AClogotype (1).png" id="250" name="Shape 250"/>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51" name="Shape 251"/>
          <p:cNvSpPr txBox="1"/>
          <p:nvPr/>
        </p:nvSpPr>
        <p:spPr>
          <a:xfrm>
            <a:off x="108724" y="261825"/>
            <a:ext cx="60240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 sz="4000">
                <a:solidFill>
                  <a:srgbClr val="0B68FF"/>
                </a:solidFill>
              </a:rPr>
              <a:t>Appendix 1: Python Code </a:t>
            </a:r>
            <a:endParaRPr b="0" i="0" sz="4000" u="none" cap="none" strike="noStrike">
              <a:solidFill>
                <a:srgbClr val="0B68FF"/>
              </a:solidFill>
              <a:latin typeface="Arial"/>
              <a:ea typeface="Arial"/>
              <a:cs typeface="Arial"/>
              <a:sym typeface="Arial"/>
            </a:endParaRPr>
          </a:p>
        </p:txBody>
      </p:sp>
      <p:pic>
        <p:nvPicPr>
          <p:cNvPr id="252" name="Shape 252"/>
          <p:cNvPicPr preferRelativeResize="0"/>
          <p:nvPr/>
        </p:nvPicPr>
        <p:blipFill rotWithShape="1">
          <a:blip r:embed="rId4">
            <a:alphaModFix/>
          </a:blip>
          <a:srcRect b="0" l="0" r="0" t="7689"/>
          <a:stretch/>
        </p:blipFill>
        <p:spPr>
          <a:xfrm>
            <a:off x="3187225" y="943788"/>
            <a:ext cx="5809651" cy="3760174"/>
          </a:xfrm>
          <a:prstGeom prst="rect">
            <a:avLst/>
          </a:prstGeom>
          <a:noFill/>
          <a:ln>
            <a:noFill/>
          </a:ln>
        </p:spPr>
      </p:pic>
      <p:sp>
        <p:nvSpPr>
          <p:cNvPr id="253" name="Shape 253"/>
          <p:cNvSpPr txBox="1"/>
          <p:nvPr/>
        </p:nvSpPr>
        <p:spPr>
          <a:xfrm>
            <a:off x="395650" y="1292475"/>
            <a:ext cx="2088300" cy="1077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PaCl Dosing Calculations</a:t>
            </a:r>
            <a:endParaRPr sz="2400"/>
          </a:p>
        </p:txBody>
      </p:sp>
      <p:sp>
        <p:nvSpPr>
          <p:cNvPr id="254" name="Shape 254"/>
          <p:cNvSpPr txBox="1"/>
          <p:nvPr/>
        </p:nvSpPr>
        <p:spPr>
          <a:xfrm>
            <a:off x="4865200" y="4763425"/>
            <a:ext cx="41316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1000">
                <a:solidFill>
                  <a:srgbClr val="0B68FF"/>
                </a:solidFill>
              </a:rPr>
              <a:t>High G Flocculation | Research</a:t>
            </a:r>
            <a:r>
              <a:rPr b="1" i="0" lang="en" sz="1000" u="none" cap="none" strike="noStrike">
                <a:solidFill>
                  <a:srgbClr val="0B68FF"/>
                </a:solidFill>
                <a:latin typeface="Arial"/>
                <a:ea typeface="Arial"/>
                <a:cs typeface="Arial"/>
                <a:sym typeface="Arial"/>
              </a:rPr>
              <a:t> | </a:t>
            </a:r>
            <a:r>
              <a:rPr b="1" lang="en" sz="1000">
                <a:solidFill>
                  <a:srgbClr val="7F7F7F"/>
                </a:solidFill>
              </a:rPr>
              <a:t>Final</a:t>
            </a:r>
            <a:r>
              <a:rPr b="1" i="0" lang="en" sz="1000" u="none" cap="none" strike="noStrike">
                <a:solidFill>
                  <a:srgbClr val="7F7F7F"/>
                </a:solidFill>
                <a:latin typeface="Arial"/>
                <a:ea typeface="Arial"/>
                <a:cs typeface="Arial"/>
                <a:sym typeface="Arial"/>
              </a:rPr>
              <a:t> Presentation </a:t>
            </a:r>
            <a:r>
              <a:rPr b="1" lang="en" sz="1000">
                <a:solidFill>
                  <a:srgbClr val="7F7F7F"/>
                </a:solidFill>
              </a:rPr>
              <a:t>Spring 2018</a:t>
            </a:r>
            <a:endParaRPr b="1" i="0" sz="1000" u="none" cap="none" strike="noStrike">
              <a:solidFill>
                <a:srgbClr val="7F7F7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id="259" name="Shape 259"/>
          <p:cNvPicPr preferRelativeResize="0"/>
          <p:nvPr/>
        </p:nvPicPr>
        <p:blipFill/>
        <p:spPr>
          <a:xfrm>
            <a:off x="7514491" y="45563"/>
            <a:ext cx="718200" cy="718200"/>
          </a:xfrm>
          <a:prstGeom prst="rect">
            <a:avLst/>
          </a:prstGeom>
          <a:solidFill>
            <a:srgbClr val="FFFFFF"/>
          </a:solidFill>
          <a:ln>
            <a:noFill/>
          </a:ln>
        </p:spPr>
      </p:pic>
      <p:pic>
        <p:nvPicPr>
          <p:cNvPr descr="AClogotype (1).png" id="260" name="Shape 260"/>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61" name="Shape 261"/>
          <p:cNvSpPr txBox="1"/>
          <p:nvPr/>
        </p:nvSpPr>
        <p:spPr>
          <a:xfrm>
            <a:off x="108724" y="261825"/>
            <a:ext cx="60240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 sz="4000">
                <a:solidFill>
                  <a:srgbClr val="0B68FF"/>
                </a:solidFill>
              </a:rPr>
              <a:t>Appendix 2: Python Code </a:t>
            </a:r>
            <a:endParaRPr b="0" i="0" sz="4000" u="none" cap="none" strike="noStrike">
              <a:solidFill>
                <a:srgbClr val="0B68FF"/>
              </a:solidFill>
              <a:latin typeface="Arial"/>
              <a:ea typeface="Arial"/>
              <a:cs typeface="Arial"/>
              <a:sym typeface="Arial"/>
            </a:endParaRPr>
          </a:p>
        </p:txBody>
      </p:sp>
      <p:sp>
        <p:nvSpPr>
          <p:cNvPr id="262" name="Shape 262"/>
          <p:cNvSpPr txBox="1"/>
          <p:nvPr/>
        </p:nvSpPr>
        <p:spPr>
          <a:xfrm>
            <a:off x="395650" y="1292475"/>
            <a:ext cx="2176200" cy="158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Flocculator Design  Calculations</a:t>
            </a:r>
            <a:endParaRPr sz="2400"/>
          </a:p>
        </p:txBody>
      </p:sp>
      <p:pic>
        <p:nvPicPr>
          <p:cNvPr id="263" name="Shape 263"/>
          <p:cNvPicPr preferRelativeResize="0"/>
          <p:nvPr/>
        </p:nvPicPr>
        <p:blipFill>
          <a:blip r:embed="rId4">
            <a:alphaModFix/>
          </a:blip>
          <a:stretch>
            <a:fillRect/>
          </a:stretch>
        </p:blipFill>
        <p:spPr>
          <a:xfrm>
            <a:off x="3648800" y="763774"/>
            <a:ext cx="4445596" cy="3962676"/>
          </a:xfrm>
          <a:prstGeom prst="rect">
            <a:avLst/>
          </a:prstGeom>
          <a:noFill/>
          <a:ln>
            <a:noFill/>
          </a:ln>
        </p:spPr>
      </p:pic>
      <p:sp>
        <p:nvSpPr>
          <p:cNvPr id="264" name="Shape 264"/>
          <p:cNvSpPr txBox="1"/>
          <p:nvPr/>
        </p:nvSpPr>
        <p:spPr>
          <a:xfrm>
            <a:off x="4865200" y="4763425"/>
            <a:ext cx="41316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1000">
                <a:solidFill>
                  <a:srgbClr val="0B68FF"/>
                </a:solidFill>
              </a:rPr>
              <a:t>High G Flocculation | Research</a:t>
            </a:r>
            <a:r>
              <a:rPr b="1" i="0" lang="en" sz="1000" u="none" cap="none" strike="noStrike">
                <a:solidFill>
                  <a:srgbClr val="0B68FF"/>
                </a:solidFill>
                <a:latin typeface="Arial"/>
                <a:ea typeface="Arial"/>
                <a:cs typeface="Arial"/>
                <a:sym typeface="Arial"/>
              </a:rPr>
              <a:t> | </a:t>
            </a:r>
            <a:r>
              <a:rPr b="1" lang="en" sz="1000">
                <a:solidFill>
                  <a:srgbClr val="7F7F7F"/>
                </a:solidFill>
              </a:rPr>
              <a:t>Final</a:t>
            </a:r>
            <a:r>
              <a:rPr b="1" i="0" lang="en" sz="1000" u="none" cap="none" strike="noStrike">
                <a:solidFill>
                  <a:srgbClr val="7F7F7F"/>
                </a:solidFill>
                <a:latin typeface="Arial"/>
                <a:ea typeface="Arial"/>
                <a:cs typeface="Arial"/>
                <a:sym typeface="Arial"/>
              </a:rPr>
              <a:t> Presentation </a:t>
            </a:r>
            <a:r>
              <a:rPr b="1" lang="en" sz="1000">
                <a:solidFill>
                  <a:srgbClr val="7F7F7F"/>
                </a:solidFill>
              </a:rPr>
              <a:t>Spring 2018</a:t>
            </a:r>
            <a:endParaRPr b="1" i="0" sz="1000" u="none" cap="none" strike="noStrike">
              <a:solidFill>
                <a:srgbClr val="7F7F7F"/>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pic>
        <p:nvPicPr>
          <p:cNvPr id="269" name="Shape 269"/>
          <p:cNvPicPr preferRelativeResize="0"/>
          <p:nvPr/>
        </p:nvPicPr>
        <p:blipFill/>
        <p:spPr>
          <a:xfrm>
            <a:off x="7514491" y="45563"/>
            <a:ext cx="718200" cy="718200"/>
          </a:xfrm>
          <a:prstGeom prst="rect">
            <a:avLst/>
          </a:prstGeom>
          <a:solidFill>
            <a:srgbClr val="FFFFFF"/>
          </a:solidFill>
          <a:ln>
            <a:noFill/>
          </a:ln>
        </p:spPr>
      </p:pic>
      <p:pic>
        <p:nvPicPr>
          <p:cNvPr descr="AClogotype (1).png" id="270" name="Shape 270"/>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71" name="Shape 271"/>
          <p:cNvSpPr txBox="1"/>
          <p:nvPr/>
        </p:nvSpPr>
        <p:spPr>
          <a:xfrm>
            <a:off x="108725" y="261825"/>
            <a:ext cx="83100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 sz="4000">
                <a:solidFill>
                  <a:srgbClr val="0B68FF"/>
                </a:solidFill>
              </a:rPr>
              <a:t>Appendix 2 (Cont.)</a:t>
            </a:r>
            <a:endParaRPr b="0" i="0" sz="4000" u="none" cap="none" strike="noStrike">
              <a:solidFill>
                <a:srgbClr val="0B68FF"/>
              </a:solidFill>
              <a:latin typeface="Arial"/>
              <a:ea typeface="Arial"/>
              <a:cs typeface="Arial"/>
              <a:sym typeface="Arial"/>
            </a:endParaRPr>
          </a:p>
        </p:txBody>
      </p:sp>
      <p:sp>
        <p:nvSpPr>
          <p:cNvPr id="272" name="Shape 272"/>
          <p:cNvSpPr txBox="1"/>
          <p:nvPr/>
        </p:nvSpPr>
        <p:spPr>
          <a:xfrm>
            <a:off x="395650" y="1292475"/>
            <a:ext cx="2176200" cy="158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Flocculator Design  Calculations</a:t>
            </a:r>
            <a:endParaRPr sz="2400"/>
          </a:p>
        </p:txBody>
      </p:sp>
      <p:pic>
        <p:nvPicPr>
          <p:cNvPr id="273" name="Shape 273"/>
          <p:cNvPicPr preferRelativeResize="0"/>
          <p:nvPr/>
        </p:nvPicPr>
        <p:blipFill>
          <a:blip r:embed="rId4">
            <a:alphaModFix/>
          </a:blip>
          <a:stretch>
            <a:fillRect/>
          </a:stretch>
        </p:blipFill>
        <p:spPr>
          <a:xfrm>
            <a:off x="2328575" y="1145888"/>
            <a:ext cx="6267350" cy="2851725"/>
          </a:xfrm>
          <a:prstGeom prst="rect">
            <a:avLst/>
          </a:prstGeom>
          <a:noFill/>
          <a:ln>
            <a:noFill/>
          </a:ln>
        </p:spPr>
      </p:pic>
      <p:sp>
        <p:nvSpPr>
          <p:cNvPr id="274" name="Shape 274"/>
          <p:cNvSpPr txBox="1"/>
          <p:nvPr/>
        </p:nvSpPr>
        <p:spPr>
          <a:xfrm>
            <a:off x="4865200" y="4763425"/>
            <a:ext cx="41316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1000">
                <a:solidFill>
                  <a:srgbClr val="0B68FF"/>
                </a:solidFill>
              </a:rPr>
              <a:t>High G Flocculation | Research</a:t>
            </a:r>
            <a:r>
              <a:rPr b="1" i="0" lang="en" sz="1000" u="none" cap="none" strike="noStrike">
                <a:solidFill>
                  <a:srgbClr val="0B68FF"/>
                </a:solidFill>
                <a:latin typeface="Arial"/>
                <a:ea typeface="Arial"/>
                <a:cs typeface="Arial"/>
                <a:sym typeface="Arial"/>
              </a:rPr>
              <a:t> | </a:t>
            </a:r>
            <a:r>
              <a:rPr b="1" lang="en" sz="1000">
                <a:solidFill>
                  <a:srgbClr val="7F7F7F"/>
                </a:solidFill>
              </a:rPr>
              <a:t>Final</a:t>
            </a:r>
            <a:r>
              <a:rPr b="1" i="0" lang="en" sz="1000" u="none" cap="none" strike="noStrike">
                <a:solidFill>
                  <a:srgbClr val="7F7F7F"/>
                </a:solidFill>
                <a:latin typeface="Arial"/>
                <a:ea typeface="Arial"/>
                <a:cs typeface="Arial"/>
                <a:sym typeface="Arial"/>
              </a:rPr>
              <a:t> Presentation </a:t>
            </a:r>
            <a:r>
              <a:rPr b="1" lang="en" sz="1000">
                <a:solidFill>
                  <a:srgbClr val="7F7F7F"/>
                </a:solidFill>
              </a:rPr>
              <a:t>Spring 2018</a:t>
            </a:r>
            <a:endParaRPr b="1" i="0" sz="1000" u="none" cap="none" strike="noStrike">
              <a:solidFill>
                <a:srgbClr val="7F7F7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pic>
        <p:nvPicPr>
          <p:cNvPr id="279" name="Shape 279"/>
          <p:cNvPicPr preferRelativeResize="0"/>
          <p:nvPr/>
        </p:nvPicPr>
        <p:blipFill/>
        <p:spPr>
          <a:xfrm>
            <a:off x="7514491" y="45563"/>
            <a:ext cx="718200" cy="718200"/>
          </a:xfrm>
          <a:prstGeom prst="rect">
            <a:avLst/>
          </a:prstGeom>
          <a:solidFill>
            <a:srgbClr val="FFFFFF"/>
          </a:solidFill>
          <a:ln>
            <a:noFill/>
          </a:ln>
        </p:spPr>
      </p:pic>
      <p:pic>
        <p:nvPicPr>
          <p:cNvPr descr="AClogotype (1).png" id="280" name="Shape 280"/>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81" name="Shape 281"/>
          <p:cNvSpPr txBox="1"/>
          <p:nvPr/>
        </p:nvSpPr>
        <p:spPr>
          <a:xfrm>
            <a:off x="108725" y="261825"/>
            <a:ext cx="83100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 sz="4000">
                <a:solidFill>
                  <a:srgbClr val="0B68FF"/>
                </a:solidFill>
              </a:rPr>
              <a:t>Appendix 3 (Python Code)</a:t>
            </a:r>
            <a:endParaRPr b="0" i="0" sz="4000" u="none" cap="none" strike="noStrike">
              <a:solidFill>
                <a:srgbClr val="0B68FF"/>
              </a:solidFill>
              <a:latin typeface="Arial"/>
              <a:ea typeface="Arial"/>
              <a:cs typeface="Arial"/>
              <a:sym typeface="Arial"/>
            </a:endParaRPr>
          </a:p>
        </p:txBody>
      </p:sp>
      <p:sp>
        <p:nvSpPr>
          <p:cNvPr id="282" name="Shape 282"/>
          <p:cNvSpPr txBox="1"/>
          <p:nvPr/>
        </p:nvSpPr>
        <p:spPr>
          <a:xfrm>
            <a:off x="395650" y="1292475"/>
            <a:ext cx="2176200" cy="158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Velocity Gradient and Shear Cals</a:t>
            </a:r>
            <a:endParaRPr sz="2400"/>
          </a:p>
        </p:txBody>
      </p:sp>
      <p:sp>
        <p:nvSpPr>
          <p:cNvPr id="283" name="Shape 283"/>
          <p:cNvSpPr txBox="1"/>
          <p:nvPr/>
        </p:nvSpPr>
        <p:spPr>
          <a:xfrm>
            <a:off x="4865200" y="4763425"/>
            <a:ext cx="41316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1000">
                <a:solidFill>
                  <a:srgbClr val="0B68FF"/>
                </a:solidFill>
              </a:rPr>
              <a:t>High G Flocculation | Research</a:t>
            </a:r>
            <a:r>
              <a:rPr b="1" i="0" lang="en" sz="1000" u="none" cap="none" strike="noStrike">
                <a:solidFill>
                  <a:srgbClr val="0B68FF"/>
                </a:solidFill>
                <a:latin typeface="Arial"/>
                <a:ea typeface="Arial"/>
                <a:cs typeface="Arial"/>
                <a:sym typeface="Arial"/>
              </a:rPr>
              <a:t> | </a:t>
            </a:r>
            <a:r>
              <a:rPr b="1" lang="en" sz="1000">
                <a:solidFill>
                  <a:srgbClr val="7F7F7F"/>
                </a:solidFill>
              </a:rPr>
              <a:t>Final</a:t>
            </a:r>
            <a:r>
              <a:rPr b="1" i="0" lang="en" sz="1000" u="none" cap="none" strike="noStrike">
                <a:solidFill>
                  <a:srgbClr val="7F7F7F"/>
                </a:solidFill>
                <a:latin typeface="Arial"/>
                <a:ea typeface="Arial"/>
                <a:cs typeface="Arial"/>
                <a:sym typeface="Arial"/>
              </a:rPr>
              <a:t> Presentation </a:t>
            </a:r>
            <a:r>
              <a:rPr b="1" lang="en" sz="1000">
                <a:solidFill>
                  <a:srgbClr val="7F7F7F"/>
                </a:solidFill>
              </a:rPr>
              <a:t>Spring 2018</a:t>
            </a:r>
            <a:endParaRPr b="1" i="0" sz="1000" u="none" cap="none" strike="noStrike">
              <a:solidFill>
                <a:srgbClr val="7F7F7F"/>
              </a:solidFill>
              <a:latin typeface="Arial"/>
              <a:ea typeface="Arial"/>
              <a:cs typeface="Arial"/>
              <a:sym typeface="Arial"/>
            </a:endParaRPr>
          </a:p>
        </p:txBody>
      </p:sp>
      <p:pic>
        <p:nvPicPr>
          <p:cNvPr id="284" name="Shape 284"/>
          <p:cNvPicPr preferRelativeResize="0"/>
          <p:nvPr/>
        </p:nvPicPr>
        <p:blipFill>
          <a:blip r:embed="rId4">
            <a:alphaModFix/>
          </a:blip>
          <a:stretch>
            <a:fillRect/>
          </a:stretch>
        </p:blipFill>
        <p:spPr>
          <a:xfrm>
            <a:off x="3652775" y="844775"/>
            <a:ext cx="4131600" cy="3837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Shape 289"/>
          <p:cNvPicPr preferRelativeResize="0"/>
          <p:nvPr/>
        </p:nvPicPr>
        <p:blipFill/>
        <p:spPr>
          <a:xfrm>
            <a:off x="7514491" y="45563"/>
            <a:ext cx="718200" cy="718200"/>
          </a:xfrm>
          <a:prstGeom prst="rect">
            <a:avLst/>
          </a:prstGeom>
          <a:solidFill>
            <a:srgbClr val="FFFFFF"/>
          </a:solidFill>
          <a:ln>
            <a:noFill/>
          </a:ln>
        </p:spPr>
      </p:pic>
      <p:pic>
        <p:nvPicPr>
          <p:cNvPr descr="AClogotype (1).png" id="290" name="Shape 290"/>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91" name="Shape 291"/>
          <p:cNvSpPr txBox="1"/>
          <p:nvPr/>
        </p:nvSpPr>
        <p:spPr>
          <a:xfrm>
            <a:off x="108725" y="261825"/>
            <a:ext cx="83100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 sz="4000">
                <a:solidFill>
                  <a:srgbClr val="0B68FF"/>
                </a:solidFill>
              </a:rPr>
              <a:t>Appendix 3:</a:t>
            </a:r>
            <a:endParaRPr b="0" i="0" sz="4000" u="none" cap="none" strike="noStrike">
              <a:solidFill>
                <a:srgbClr val="0B68FF"/>
              </a:solidFill>
              <a:latin typeface="Arial"/>
              <a:ea typeface="Arial"/>
              <a:cs typeface="Arial"/>
              <a:sym typeface="Arial"/>
            </a:endParaRPr>
          </a:p>
        </p:txBody>
      </p:sp>
      <p:pic>
        <p:nvPicPr>
          <p:cNvPr id="292" name="Shape 292"/>
          <p:cNvPicPr preferRelativeResize="0"/>
          <p:nvPr/>
        </p:nvPicPr>
        <p:blipFill>
          <a:blip r:embed="rId4">
            <a:alphaModFix/>
          </a:blip>
          <a:stretch>
            <a:fillRect/>
          </a:stretch>
        </p:blipFill>
        <p:spPr>
          <a:xfrm>
            <a:off x="1474139" y="1002905"/>
            <a:ext cx="5579175" cy="2684196"/>
          </a:xfrm>
          <a:prstGeom prst="rect">
            <a:avLst/>
          </a:prstGeom>
          <a:noFill/>
          <a:ln>
            <a:noFill/>
          </a:ln>
        </p:spPr>
      </p:pic>
      <p:sp>
        <p:nvSpPr>
          <p:cNvPr id="293" name="Shape 293"/>
          <p:cNvSpPr txBox="1"/>
          <p:nvPr/>
        </p:nvSpPr>
        <p:spPr>
          <a:xfrm>
            <a:off x="829575" y="3859538"/>
            <a:ext cx="6816600" cy="718200"/>
          </a:xfrm>
          <a:prstGeom prst="rect">
            <a:avLst/>
          </a:prstGeom>
          <a:noFill/>
          <a:ln cap="flat" cmpd="sng" w="9525">
            <a:solidFill>
              <a:srgbClr val="0B68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t>The upflow velocity in the tube settler needs to be fixed  (2mm/s) to allow formation of a floc blanket</a:t>
            </a:r>
            <a:endParaRPr b="0" i="0" sz="1800" u="none" cap="none" strike="noStrike"/>
          </a:p>
        </p:txBody>
      </p:sp>
      <p:sp>
        <p:nvSpPr>
          <p:cNvPr id="294" name="Shape 294"/>
          <p:cNvSpPr txBox="1"/>
          <p:nvPr/>
        </p:nvSpPr>
        <p:spPr>
          <a:xfrm>
            <a:off x="4865200" y="4763425"/>
            <a:ext cx="41316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1000">
                <a:solidFill>
                  <a:srgbClr val="0B68FF"/>
                </a:solidFill>
              </a:rPr>
              <a:t>High G Flocculation | Research</a:t>
            </a:r>
            <a:r>
              <a:rPr b="1" i="0" lang="en" sz="1000" u="none" cap="none" strike="noStrike">
                <a:solidFill>
                  <a:srgbClr val="0B68FF"/>
                </a:solidFill>
                <a:latin typeface="Arial"/>
                <a:ea typeface="Arial"/>
                <a:cs typeface="Arial"/>
                <a:sym typeface="Arial"/>
              </a:rPr>
              <a:t> | </a:t>
            </a:r>
            <a:r>
              <a:rPr b="1" lang="en" sz="1000">
                <a:solidFill>
                  <a:srgbClr val="7F7F7F"/>
                </a:solidFill>
              </a:rPr>
              <a:t>Final</a:t>
            </a:r>
            <a:r>
              <a:rPr b="1" i="0" lang="en" sz="1000" u="none" cap="none" strike="noStrike">
                <a:solidFill>
                  <a:srgbClr val="7F7F7F"/>
                </a:solidFill>
                <a:latin typeface="Arial"/>
                <a:ea typeface="Arial"/>
                <a:cs typeface="Arial"/>
                <a:sym typeface="Arial"/>
              </a:rPr>
              <a:t> Presentation </a:t>
            </a:r>
            <a:r>
              <a:rPr b="1" lang="en" sz="1000">
                <a:solidFill>
                  <a:srgbClr val="7F7F7F"/>
                </a:solidFill>
              </a:rPr>
              <a:t>Spring 2018</a:t>
            </a:r>
            <a:endParaRPr b="1" i="0" sz="1000" u="none" cap="none" strike="noStrike">
              <a:solidFill>
                <a:srgbClr val="7F7F7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Shape 138"/>
          <p:cNvPicPr preferRelativeResize="0"/>
          <p:nvPr/>
        </p:nvPicPr>
        <p:blipFill/>
        <p:spPr>
          <a:xfrm>
            <a:off x="7514491" y="45563"/>
            <a:ext cx="718200" cy="718200"/>
          </a:xfrm>
          <a:prstGeom prst="rect">
            <a:avLst/>
          </a:prstGeom>
          <a:solidFill>
            <a:srgbClr val="FFFFFF"/>
          </a:solidFill>
          <a:ln>
            <a:noFill/>
          </a:ln>
        </p:spPr>
      </p:pic>
      <p:sp>
        <p:nvSpPr>
          <p:cNvPr id="139" name="Shape 139"/>
          <p:cNvSpPr txBox="1"/>
          <p:nvPr/>
        </p:nvSpPr>
        <p:spPr>
          <a:xfrm>
            <a:off x="4362050" y="4763425"/>
            <a:ext cx="46347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1000">
                <a:solidFill>
                  <a:srgbClr val="0B68FF"/>
                </a:solidFill>
              </a:rPr>
              <a:t>High G Flocculation</a:t>
            </a:r>
            <a:r>
              <a:rPr b="1" i="0" lang="en" sz="1000" u="none" cap="none" strike="noStrike">
                <a:solidFill>
                  <a:srgbClr val="0B68FF"/>
                </a:solidFill>
                <a:latin typeface="Arial"/>
                <a:ea typeface="Arial"/>
                <a:cs typeface="Arial"/>
                <a:sym typeface="Arial"/>
              </a:rPr>
              <a:t>| </a:t>
            </a:r>
            <a:r>
              <a:rPr b="1" lang="en" sz="1000">
                <a:solidFill>
                  <a:srgbClr val="0B68FF"/>
                </a:solidFill>
              </a:rPr>
              <a:t>Research</a:t>
            </a:r>
            <a:r>
              <a:rPr b="1" i="0" lang="en" sz="1000" u="none" cap="none" strike="noStrike">
                <a:solidFill>
                  <a:srgbClr val="0B68FF"/>
                </a:solidFill>
                <a:latin typeface="Arial"/>
                <a:ea typeface="Arial"/>
                <a:cs typeface="Arial"/>
                <a:sym typeface="Arial"/>
              </a:rPr>
              <a:t> | </a:t>
            </a:r>
            <a:r>
              <a:rPr b="1" lang="en" sz="1000">
                <a:solidFill>
                  <a:srgbClr val="7F7F7F"/>
                </a:solidFill>
              </a:rPr>
              <a:t>Symposiums Presentation Spring 2018</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140" name="Shape 140"/>
          <p:cNvSpPr txBox="1"/>
          <p:nvPr/>
        </p:nvSpPr>
        <p:spPr>
          <a:xfrm>
            <a:off x="3372325" y="4229438"/>
            <a:ext cx="5118600" cy="416400"/>
          </a:xfrm>
          <a:prstGeom prst="rect">
            <a:avLst/>
          </a:prstGeom>
          <a:noFill/>
          <a:ln cap="flat" cmpd="sng" w="9525">
            <a:solidFill>
              <a:srgbClr val="0B68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t>Pressure Increased Throughout our experiments</a:t>
            </a:r>
            <a:endParaRPr b="0" i="0" sz="1800" u="none" cap="none" strike="noStrike"/>
          </a:p>
        </p:txBody>
      </p:sp>
      <p:pic>
        <p:nvPicPr>
          <p:cNvPr descr="AClogotype (1).png" id="141" name="Shape 141"/>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42" name="Shape 142"/>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 sz="4000">
                <a:solidFill>
                  <a:srgbClr val="0B68FF"/>
                </a:solidFill>
              </a:rPr>
              <a:t>Background</a:t>
            </a:r>
            <a:endParaRPr b="0" i="0" sz="4000" u="none" cap="none" strike="noStrike">
              <a:solidFill>
                <a:srgbClr val="0B68FF"/>
              </a:solidFill>
              <a:latin typeface="Arial"/>
              <a:ea typeface="Arial"/>
              <a:cs typeface="Arial"/>
              <a:sym typeface="Arial"/>
            </a:endParaRPr>
          </a:p>
        </p:txBody>
      </p:sp>
      <p:pic>
        <p:nvPicPr>
          <p:cNvPr id="143" name="Shape 143"/>
          <p:cNvPicPr preferRelativeResize="0"/>
          <p:nvPr/>
        </p:nvPicPr>
        <p:blipFill>
          <a:blip r:embed="rId4">
            <a:alphaModFix/>
          </a:blip>
          <a:stretch>
            <a:fillRect/>
          </a:stretch>
        </p:blipFill>
        <p:spPr>
          <a:xfrm>
            <a:off x="3481850" y="609675"/>
            <a:ext cx="5514901" cy="3502175"/>
          </a:xfrm>
          <a:prstGeom prst="rect">
            <a:avLst/>
          </a:prstGeom>
          <a:noFill/>
          <a:ln>
            <a:noFill/>
          </a:ln>
        </p:spPr>
      </p:pic>
      <p:pic>
        <p:nvPicPr>
          <p:cNvPr id="144" name="Shape 144"/>
          <p:cNvPicPr preferRelativeResize="0"/>
          <p:nvPr/>
        </p:nvPicPr>
        <p:blipFill>
          <a:blip r:embed="rId5">
            <a:alphaModFix/>
          </a:blip>
          <a:stretch>
            <a:fillRect/>
          </a:stretch>
        </p:blipFill>
        <p:spPr>
          <a:xfrm>
            <a:off x="197526" y="962050"/>
            <a:ext cx="2521151" cy="1890877"/>
          </a:xfrm>
          <a:prstGeom prst="rect">
            <a:avLst/>
          </a:prstGeom>
          <a:noFill/>
          <a:ln>
            <a:noFill/>
          </a:ln>
        </p:spPr>
      </p:pic>
      <p:pic>
        <p:nvPicPr>
          <p:cNvPr id="145" name="Shape 145"/>
          <p:cNvPicPr preferRelativeResize="0"/>
          <p:nvPr/>
        </p:nvPicPr>
        <p:blipFill>
          <a:blip r:embed="rId6">
            <a:alphaModFix/>
          </a:blip>
          <a:stretch>
            <a:fillRect/>
          </a:stretch>
        </p:blipFill>
        <p:spPr>
          <a:xfrm>
            <a:off x="197525" y="2898423"/>
            <a:ext cx="2521148" cy="2028300"/>
          </a:xfrm>
          <a:prstGeom prst="rect">
            <a:avLst/>
          </a:prstGeom>
          <a:noFill/>
          <a:ln>
            <a:noFill/>
          </a:ln>
          <a:effectLst>
            <a:outerShdw blurRad="57150" rotWithShape="0" algn="bl" dir="5400000" dist="9525">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Shape 150"/>
          <p:cNvPicPr preferRelativeResize="0"/>
          <p:nvPr/>
        </p:nvPicPr>
        <p:blipFill/>
        <p:spPr>
          <a:xfrm>
            <a:off x="7514491" y="45563"/>
            <a:ext cx="718200" cy="718200"/>
          </a:xfrm>
          <a:prstGeom prst="rect">
            <a:avLst/>
          </a:prstGeom>
          <a:solidFill>
            <a:srgbClr val="FFFFFF"/>
          </a:solidFill>
          <a:ln>
            <a:noFill/>
          </a:ln>
        </p:spPr>
      </p:pic>
      <p:sp>
        <p:nvSpPr>
          <p:cNvPr id="151" name="Shape 151"/>
          <p:cNvSpPr txBox="1"/>
          <p:nvPr/>
        </p:nvSpPr>
        <p:spPr>
          <a:xfrm>
            <a:off x="886450" y="3997150"/>
            <a:ext cx="7093800" cy="718200"/>
          </a:xfrm>
          <a:prstGeom prst="rect">
            <a:avLst/>
          </a:prstGeom>
          <a:noFill/>
          <a:ln cap="flat" cmpd="sng" w="9525">
            <a:solidFill>
              <a:srgbClr val="0B68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t>Pressure increase in flocculator tubing is an issue that affects particle removal teams, although not actual AguaClara flocculators. </a:t>
            </a:r>
            <a:endParaRPr b="0" i="0" sz="1800" u="none" cap="none" strike="noStrike"/>
          </a:p>
        </p:txBody>
      </p:sp>
      <p:pic>
        <p:nvPicPr>
          <p:cNvPr descr="AClogotype (1).png" id="152" name="Shape 152"/>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53" name="Shape 153"/>
          <p:cNvSpPr txBox="1"/>
          <p:nvPr/>
        </p:nvSpPr>
        <p:spPr>
          <a:xfrm>
            <a:off x="4408725" y="4763425"/>
            <a:ext cx="45882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1000">
                <a:solidFill>
                  <a:srgbClr val="0B68FF"/>
                </a:solidFill>
              </a:rPr>
              <a:t>High G Flocculation</a:t>
            </a:r>
            <a:r>
              <a:rPr b="1" i="0" lang="en" sz="1000" u="none" cap="none" strike="noStrike">
                <a:solidFill>
                  <a:srgbClr val="0B68FF"/>
                </a:solidFill>
                <a:latin typeface="Arial"/>
                <a:ea typeface="Arial"/>
                <a:cs typeface="Arial"/>
                <a:sym typeface="Arial"/>
              </a:rPr>
              <a:t> | </a:t>
            </a:r>
            <a:r>
              <a:rPr b="1" lang="en" sz="1000">
                <a:solidFill>
                  <a:srgbClr val="0B68FF"/>
                </a:solidFill>
              </a:rPr>
              <a:t>Research</a:t>
            </a:r>
            <a:r>
              <a:rPr b="1" i="0" lang="en" sz="1000" u="none" cap="none" strike="noStrike">
                <a:solidFill>
                  <a:srgbClr val="0B68FF"/>
                </a:solidFill>
                <a:latin typeface="Arial"/>
                <a:ea typeface="Arial"/>
                <a:cs typeface="Arial"/>
                <a:sym typeface="Arial"/>
              </a:rPr>
              <a:t> | </a:t>
            </a:r>
            <a:r>
              <a:rPr b="1" lang="en" sz="1000">
                <a:solidFill>
                  <a:srgbClr val="7F7F7F"/>
                </a:solidFill>
              </a:rPr>
              <a:t>Symposiums Presentation Spring 2018</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154" name="Shape 154"/>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 sz="4000">
                <a:solidFill>
                  <a:srgbClr val="0B68FF"/>
                </a:solidFill>
              </a:rPr>
              <a:t>Background</a:t>
            </a:r>
            <a:endParaRPr b="0" i="0" sz="4000" u="none" cap="none" strike="noStrike">
              <a:solidFill>
                <a:srgbClr val="0B68FF"/>
              </a:solidFill>
              <a:latin typeface="Arial"/>
              <a:ea typeface="Arial"/>
              <a:cs typeface="Arial"/>
              <a:sym typeface="Arial"/>
            </a:endParaRPr>
          </a:p>
        </p:txBody>
      </p:sp>
      <p:pic>
        <p:nvPicPr>
          <p:cNvPr id="155" name="Shape 155"/>
          <p:cNvPicPr preferRelativeResize="0"/>
          <p:nvPr/>
        </p:nvPicPr>
        <p:blipFill>
          <a:blip r:embed="rId4">
            <a:alphaModFix/>
          </a:blip>
          <a:stretch>
            <a:fillRect/>
          </a:stretch>
        </p:blipFill>
        <p:spPr>
          <a:xfrm>
            <a:off x="1675725" y="763775"/>
            <a:ext cx="5477290" cy="308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Shape 160"/>
          <p:cNvPicPr preferRelativeResize="0"/>
          <p:nvPr/>
        </p:nvPicPr>
        <p:blipFill/>
        <p:spPr>
          <a:xfrm>
            <a:off x="7514491" y="45563"/>
            <a:ext cx="718200" cy="718200"/>
          </a:xfrm>
          <a:prstGeom prst="rect">
            <a:avLst/>
          </a:prstGeom>
          <a:solidFill>
            <a:srgbClr val="FFFFFF"/>
          </a:solidFill>
          <a:ln>
            <a:noFill/>
          </a:ln>
        </p:spPr>
      </p:pic>
      <p:pic>
        <p:nvPicPr>
          <p:cNvPr descr="AClogotype (1).png" id="161" name="Shape 161"/>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62" name="Shape 162"/>
          <p:cNvSpPr txBox="1"/>
          <p:nvPr/>
        </p:nvSpPr>
        <p:spPr>
          <a:xfrm>
            <a:off x="4256700" y="4763425"/>
            <a:ext cx="47403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1000">
                <a:solidFill>
                  <a:srgbClr val="0B68FF"/>
                </a:solidFill>
              </a:rPr>
              <a:t>High G Flocculation</a:t>
            </a:r>
            <a:r>
              <a:rPr b="1" i="0" lang="en" sz="1000" u="none" cap="none" strike="noStrike">
                <a:solidFill>
                  <a:srgbClr val="0B68FF"/>
                </a:solidFill>
                <a:latin typeface="Arial"/>
                <a:ea typeface="Arial"/>
                <a:cs typeface="Arial"/>
                <a:sym typeface="Arial"/>
              </a:rPr>
              <a:t> | </a:t>
            </a:r>
            <a:r>
              <a:rPr b="1" lang="en" sz="1000">
                <a:solidFill>
                  <a:srgbClr val="0B68FF"/>
                </a:solidFill>
              </a:rPr>
              <a:t>Research</a:t>
            </a:r>
            <a:r>
              <a:rPr b="1" i="0" lang="en" sz="1000" u="none" cap="none" strike="noStrike">
                <a:solidFill>
                  <a:srgbClr val="0B68FF"/>
                </a:solidFill>
                <a:latin typeface="Arial"/>
                <a:ea typeface="Arial"/>
                <a:cs typeface="Arial"/>
                <a:sym typeface="Arial"/>
              </a:rPr>
              <a:t> | </a:t>
            </a:r>
            <a:r>
              <a:rPr b="1" lang="en" sz="1000">
                <a:solidFill>
                  <a:srgbClr val="7F7F7F"/>
                </a:solidFill>
              </a:rPr>
              <a:t>Symposiums Presentation Spring 2018</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163" name="Shape 163"/>
          <p:cNvSpPr txBox="1"/>
          <p:nvPr/>
        </p:nvSpPr>
        <p:spPr>
          <a:xfrm>
            <a:off x="108725" y="261825"/>
            <a:ext cx="79914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 sz="4000">
                <a:solidFill>
                  <a:srgbClr val="0B68FF"/>
                </a:solidFill>
              </a:rPr>
              <a:t>Experimental Setup </a:t>
            </a:r>
            <a:endParaRPr b="0" i="0" sz="4000" u="none" cap="none" strike="noStrike">
              <a:solidFill>
                <a:srgbClr val="0B68FF"/>
              </a:solidFill>
              <a:latin typeface="Arial"/>
              <a:ea typeface="Arial"/>
              <a:cs typeface="Arial"/>
              <a:sym typeface="Arial"/>
            </a:endParaRPr>
          </a:p>
        </p:txBody>
      </p:sp>
      <p:pic>
        <p:nvPicPr>
          <p:cNvPr id="164" name="Shape 164"/>
          <p:cNvPicPr preferRelativeResize="0"/>
          <p:nvPr/>
        </p:nvPicPr>
        <p:blipFill>
          <a:blip r:embed="rId4">
            <a:alphaModFix/>
          </a:blip>
          <a:stretch>
            <a:fillRect/>
          </a:stretch>
        </p:blipFill>
        <p:spPr>
          <a:xfrm>
            <a:off x="1642276" y="936750"/>
            <a:ext cx="5268799" cy="3580475"/>
          </a:xfrm>
          <a:prstGeom prst="rect">
            <a:avLst/>
          </a:prstGeom>
          <a:noFill/>
          <a:ln cap="flat" cmpd="sng" w="25400">
            <a:solidFill>
              <a:srgbClr val="0B68FF"/>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Shape 169"/>
          <p:cNvPicPr preferRelativeResize="0"/>
          <p:nvPr/>
        </p:nvPicPr>
        <p:blipFill/>
        <p:spPr>
          <a:xfrm>
            <a:off x="7514491" y="45563"/>
            <a:ext cx="718200" cy="718200"/>
          </a:xfrm>
          <a:prstGeom prst="rect">
            <a:avLst/>
          </a:prstGeom>
          <a:solidFill>
            <a:srgbClr val="FFFFFF"/>
          </a:solidFill>
          <a:ln>
            <a:noFill/>
          </a:ln>
        </p:spPr>
      </p:pic>
      <p:pic>
        <p:nvPicPr>
          <p:cNvPr descr="AClogotype (1).png" id="170" name="Shape 170"/>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71" name="Shape 171"/>
          <p:cNvSpPr txBox="1"/>
          <p:nvPr/>
        </p:nvSpPr>
        <p:spPr>
          <a:xfrm>
            <a:off x="3904375" y="4763425"/>
            <a:ext cx="50925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1000">
                <a:solidFill>
                  <a:srgbClr val="0B68FF"/>
                </a:solidFill>
              </a:rPr>
              <a:t>High G Flocculation</a:t>
            </a:r>
            <a:r>
              <a:rPr b="1" i="0" lang="en" sz="1000" u="none" cap="none" strike="noStrike">
                <a:solidFill>
                  <a:srgbClr val="0B68FF"/>
                </a:solidFill>
                <a:latin typeface="Arial"/>
                <a:ea typeface="Arial"/>
                <a:cs typeface="Arial"/>
                <a:sym typeface="Arial"/>
              </a:rPr>
              <a:t> | </a:t>
            </a:r>
            <a:r>
              <a:rPr b="1" lang="en" sz="1000">
                <a:solidFill>
                  <a:srgbClr val="0B68FF"/>
                </a:solidFill>
              </a:rPr>
              <a:t>Research</a:t>
            </a:r>
            <a:r>
              <a:rPr b="1" i="0" lang="en" sz="1000" u="none" cap="none" strike="noStrike">
                <a:solidFill>
                  <a:srgbClr val="0B68FF"/>
                </a:solidFill>
                <a:latin typeface="Arial"/>
                <a:ea typeface="Arial"/>
                <a:cs typeface="Arial"/>
                <a:sym typeface="Arial"/>
              </a:rPr>
              <a:t> | </a:t>
            </a:r>
            <a:r>
              <a:rPr b="1" lang="en" sz="1000">
                <a:solidFill>
                  <a:srgbClr val="7F7F7F"/>
                </a:solidFill>
              </a:rPr>
              <a:t>Symposiums Presentation Spring 2018</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172" name="Shape 172"/>
          <p:cNvSpPr txBox="1"/>
          <p:nvPr/>
        </p:nvSpPr>
        <p:spPr>
          <a:xfrm>
            <a:off x="108700" y="375375"/>
            <a:ext cx="74058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 sz="3000">
                <a:solidFill>
                  <a:srgbClr val="0B68FF"/>
                </a:solidFill>
              </a:rPr>
              <a:t>No </a:t>
            </a:r>
            <a:r>
              <a:rPr lang="en" sz="3000">
                <a:solidFill>
                  <a:srgbClr val="0B68FF"/>
                </a:solidFill>
              </a:rPr>
              <a:t>Effect of Hydrophobic tubing on pressure build up  </a:t>
            </a:r>
            <a:endParaRPr b="0" i="0" sz="3000" u="none" cap="none" strike="noStrike">
              <a:solidFill>
                <a:srgbClr val="0B68FF"/>
              </a:solidFill>
              <a:latin typeface="Arial"/>
              <a:ea typeface="Arial"/>
              <a:cs typeface="Arial"/>
              <a:sym typeface="Arial"/>
            </a:endParaRPr>
          </a:p>
        </p:txBody>
      </p:sp>
      <p:pic>
        <p:nvPicPr>
          <p:cNvPr id="173" name="Shape 173"/>
          <p:cNvPicPr preferRelativeResize="0"/>
          <p:nvPr/>
        </p:nvPicPr>
        <p:blipFill>
          <a:blip r:embed="rId4">
            <a:alphaModFix/>
          </a:blip>
          <a:stretch>
            <a:fillRect/>
          </a:stretch>
        </p:blipFill>
        <p:spPr>
          <a:xfrm>
            <a:off x="1477550" y="1057328"/>
            <a:ext cx="5840899" cy="32078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Shape 178"/>
          <p:cNvPicPr preferRelativeResize="0"/>
          <p:nvPr/>
        </p:nvPicPr>
        <p:blipFill/>
        <p:spPr>
          <a:xfrm>
            <a:off x="7514491" y="45563"/>
            <a:ext cx="718200" cy="718200"/>
          </a:xfrm>
          <a:prstGeom prst="rect">
            <a:avLst/>
          </a:prstGeom>
          <a:solidFill>
            <a:srgbClr val="FFFFFF"/>
          </a:solidFill>
          <a:ln>
            <a:noFill/>
          </a:ln>
        </p:spPr>
      </p:pic>
      <p:pic>
        <p:nvPicPr>
          <p:cNvPr descr="AClogotype (1).png" id="179" name="Shape 179"/>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80" name="Shape 180"/>
          <p:cNvSpPr txBox="1"/>
          <p:nvPr/>
        </p:nvSpPr>
        <p:spPr>
          <a:xfrm>
            <a:off x="3904375" y="4763425"/>
            <a:ext cx="50925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1000">
                <a:solidFill>
                  <a:srgbClr val="0B68FF"/>
                </a:solidFill>
              </a:rPr>
              <a:t>High G Flocculation</a:t>
            </a:r>
            <a:r>
              <a:rPr b="1" i="0" lang="en" sz="1000" u="none" cap="none" strike="noStrike">
                <a:solidFill>
                  <a:srgbClr val="0B68FF"/>
                </a:solidFill>
                <a:latin typeface="Arial"/>
                <a:ea typeface="Arial"/>
                <a:cs typeface="Arial"/>
                <a:sym typeface="Arial"/>
              </a:rPr>
              <a:t> | </a:t>
            </a:r>
            <a:r>
              <a:rPr b="1" lang="en" sz="1000">
                <a:solidFill>
                  <a:srgbClr val="0B68FF"/>
                </a:solidFill>
              </a:rPr>
              <a:t>Research</a:t>
            </a:r>
            <a:r>
              <a:rPr b="1" i="0" lang="en" sz="1000" u="none" cap="none" strike="noStrike">
                <a:solidFill>
                  <a:srgbClr val="0B68FF"/>
                </a:solidFill>
                <a:latin typeface="Arial"/>
                <a:ea typeface="Arial"/>
                <a:cs typeface="Arial"/>
                <a:sym typeface="Arial"/>
              </a:rPr>
              <a:t> | </a:t>
            </a:r>
            <a:r>
              <a:rPr b="1" lang="en" sz="1000">
                <a:solidFill>
                  <a:srgbClr val="7F7F7F"/>
                </a:solidFill>
              </a:rPr>
              <a:t>Symposiums Presentation Spring 2018</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181" name="Shape 181"/>
          <p:cNvSpPr txBox="1"/>
          <p:nvPr/>
        </p:nvSpPr>
        <p:spPr>
          <a:xfrm>
            <a:off x="108700" y="432000"/>
            <a:ext cx="74058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 sz="3000">
                <a:solidFill>
                  <a:srgbClr val="0B68FF"/>
                </a:solidFill>
              </a:rPr>
              <a:t>C</a:t>
            </a:r>
            <a:r>
              <a:rPr lang="en" sz="3000">
                <a:solidFill>
                  <a:srgbClr val="0B68FF"/>
                </a:solidFill>
              </a:rPr>
              <a:t>oagulant is the main reason for increased pressure (Not Clay or Water)</a:t>
            </a:r>
            <a:endParaRPr b="0" i="0" sz="3000" u="none" cap="none" strike="noStrike">
              <a:solidFill>
                <a:srgbClr val="0B68FF"/>
              </a:solidFill>
              <a:latin typeface="Arial"/>
              <a:ea typeface="Arial"/>
              <a:cs typeface="Arial"/>
              <a:sym typeface="Arial"/>
            </a:endParaRPr>
          </a:p>
        </p:txBody>
      </p:sp>
      <p:pic>
        <p:nvPicPr>
          <p:cNvPr id="182" name="Shape 182"/>
          <p:cNvPicPr preferRelativeResize="0"/>
          <p:nvPr/>
        </p:nvPicPr>
        <p:blipFill>
          <a:blip r:embed="rId4">
            <a:alphaModFix/>
          </a:blip>
          <a:stretch>
            <a:fillRect/>
          </a:stretch>
        </p:blipFill>
        <p:spPr>
          <a:xfrm>
            <a:off x="1265625" y="1206900"/>
            <a:ext cx="5673543" cy="3404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Shape 187"/>
          <p:cNvPicPr preferRelativeResize="0"/>
          <p:nvPr/>
        </p:nvPicPr>
        <p:blipFill/>
        <p:spPr>
          <a:xfrm>
            <a:off x="7514491" y="45563"/>
            <a:ext cx="718200" cy="718200"/>
          </a:xfrm>
          <a:prstGeom prst="rect">
            <a:avLst/>
          </a:prstGeom>
          <a:solidFill>
            <a:srgbClr val="FFFFFF"/>
          </a:solidFill>
          <a:ln>
            <a:noFill/>
          </a:ln>
        </p:spPr>
      </p:pic>
      <p:pic>
        <p:nvPicPr>
          <p:cNvPr descr="AClogotype (1).png" id="188" name="Shape 188"/>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89" name="Shape 189"/>
          <p:cNvSpPr txBox="1"/>
          <p:nvPr/>
        </p:nvSpPr>
        <p:spPr>
          <a:xfrm>
            <a:off x="3904375" y="4763425"/>
            <a:ext cx="50925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1000">
                <a:solidFill>
                  <a:srgbClr val="0B68FF"/>
                </a:solidFill>
              </a:rPr>
              <a:t>High G Flocculation</a:t>
            </a:r>
            <a:r>
              <a:rPr b="1" i="0" lang="en" sz="1000" u="none" cap="none" strike="noStrike">
                <a:solidFill>
                  <a:srgbClr val="0B68FF"/>
                </a:solidFill>
                <a:latin typeface="Arial"/>
                <a:ea typeface="Arial"/>
                <a:cs typeface="Arial"/>
                <a:sym typeface="Arial"/>
              </a:rPr>
              <a:t> | </a:t>
            </a:r>
            <a:r>
              <a:rPr b="1" lang="en" sz="1000">
                <a:solidFill>
                  <a:srgbClr val="0B68FF"/>
                </a:solidFill>
              </a:rPr>
              <a:t>Research</a:t>
            </a:r>
            <a:r>
              <a:rPr b="1" i="0" lang="en" sz="1000" u="none" cap="none" strike="noStrike">
                <a:solidFill>
                  <a:srgbClr val="0B68FF"/>
                </a:solidFill>
                <a:latin typeface="Arial"/>
                <a:ea typeface="Arial"/>
                <a:cs typeface="Arial"/>
                <a:sym typeface="Arial"/>
              </a:rPr>
              <a:t> | </a:t>
            </a:r>
            <a:r>
              <a:rPr b="1" lang="en" sz="1000">
                <a:solidFill>
                  <a:srgbClr val="7F7F7F"/>
                </a:solidFill>
              </a:rPr>
              <a:t>Symposiums Presentation Spring 2018</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190" name="Shape 190"/>
          <p:cNvSpPr txBox="1"/>
          <p:nvPr/>
        </p:nvSpPr>
        <p:spPr>
          <a:xfrm>
            <a:off x="108700" y="432000"/>
            <a:ext cx="74058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 sz="3000">
                <a:solidFill>
                  <a:srgbClr val="0B68FF"/>
                </a:solidFill>
              </a:rPr>
              <a:t>Pressure can be negated through increased flow from a syringe</a:t>
            </a:r>
            <a:endParaRPr b="0" i="0" sz="3000" u="none" cap="none" strike="noStrike">
              <a:solidFill>
                <a:srgbClr val="0B68FF"/>
              </a:solidFill>
              <a:latin typeface="Arial"/>
              <a:ea typeface="Arial"/>
              <a:cs typeface="Arial"/>
              <a:sym typeface="Arial"/>
            </a:endParaRPr>
          </a:p>
        </p:txBody>
      </p:sp>
      <p:pic>
        <p:nvPicPr>
          <p:cNvPr id="191" name="Shape 191"/>
          <p:cNvPicPr preferRelativeResize="0"/>
          <p:nvPr/>
        </p:nvPicPr>
        <p:blipFill>
          <a:blip r:embed="rId4">
            <a:alphaModFix/>
          </a:blip>
          <a:stretch>
            <a:fillRect/>
          </a:stretch>
        </p:blipFill>
        <p:spPr>
          <a:xfrm>
            <a:off x="955750" y="2021200"/>
            <a:ext cx="6362700" cy="214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Shape 196"/>
          <p:cNvPicPr preferRelativeResize="0"/>
          <p:nvPr/>
        </p:nvPicPr>
        <p:blipFill/>
        <p:spPr>
          <a:xfrm>
            <a:off x="7514491" y="45563"/>
            <a:ext cx="718200" cy="718200"/>
          </a:xfrm>
          <a:prstGeom prst="rect">
            <a:avLst/>
          </a:prstGeom>
          <a:solidFill>
            <a:srgbClr val="FFFFFF"/>
          </a:solidFill>
          <a:ln>
            <a:noFill/>
          </a:ln>
        </p:spPr>
      </p:pic>
      <p:pic>
        <p:nvPicPr>
          <p:cNvPr descr="AClogotype (1).png" id="197" name="Shape 197"/>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98" name="Shape 198"/>
          <p:cNvSpPr txBox="1"/>
          <p:nvPr/>
        </p:nvSpPr>
        <p:spPr>
          <a:xfrm>
            <a:off x="3904375" y="4763425"/>
            <a:ext cx="50925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1000">
                <a:solidFill>
                  <a:srgbClr val="0B68FF"/>
                </a:solidFill>
              </a:rPr>
              <a:t>High G Flocculation</a:t>
            </a:r>
            <a:r>
              <a:rPr b="1" i="0" lang="en" sz="1000" u="none" cap="none" strike="noStrike">
                <a:solidFill>
                  <a:srgbClr val="0B68FF"/>
                </a:solidFill>
                <a:latin typeface="Arial"/>
                <a:ea typeface="Arial"/>
                <a:cs typeface="Arial"/>
                <a:sym typeface="Arial"/>
              </a:rPr>
              <a:t> | </a:t>
            </a:r>
            <a:r>
              <a:rPr b="1" lang="en" sz="1000">
                <a:solidFill>
                  <a:srgbClr val="0B68FF"/>
                </a:solidFill>
              </a:rPr>
              <a:t>Research</a:t>
            </a:r>
            <a:r>
              <a:rPr b="1" i="0" lang="en" sz="1000" u="none" cap="none" strike="noStrike">
                <a:solidFill>
                  <a:srgbClr val="0B68FF"/>
                </a:solidFill>
                <a:latin typeface="Arial"/>
                <a:ea typeface="Arial"/>
                <a:cs typeface="Arial"/>
                <a:sym typeface="Arial"/>
              </a:rPr>
              <a:t> | </a:t>
            </a:r>
            <a:r>
              <a:rPr b="1" lang="en" sz="1000">
                <a:solidFill>
                  <a:srgbClr val="7F7F7F"/>
                </a:solidFill>
              </a:rPr>
              <a:t>Symposiums Presentation Spring 2018</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199" name="Shape 199"/>
          <p:cNvSpPr txBox="1"/>
          <p:nvPr/>
        </p:nvSpPr>
        <p:spPr>
          <a:xfrm>
            <a:off x="108700" y="432000"/>
            <a:ext cx="74058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 sz="3000">
                <a:solidFill>
                  <a:srgbClr val="0B68FF"/>
                </a:solidFill>
              </a:rPr>
              <a:t>Pressure can be negated through increased flow from the influent pump</a:t>
            </a:r>
            <a:endParaRPr b="0" i="0" sz="3000" u="none" cap="none" strike="noStrike">
              <a:solidFill>
                <a:srgbClr val="0B68FF"/>
              </a:solidFill>
              <a:latin typeface="Arial"/>
              <a:ea typeface="Arial"/>
              <a:cs typeface="Arial"/>
              <a:sym typeface="Arial"/>
            </a:endParaRPr>
          </a:p>
        </p:txBody>
      </p:sp>
      <p:pic>
        <p:nvPicPr>
          <p:cNvPr id="200" name="Shape 200"/>
          <p:cNvPicPr preferRelativeResize="0"/>
          <p:nvPr/>
        </p:nvPicPr>
        <p:blipFill>
          <a:blip r:embed="rId4">
            <a:alphaModFix/>
          </a:blip>
          <a:stretch>
            <a:fillRect/>
          </a:stretch>
        </p:blipFill>
        <p:spPr>
          <a:xfrm>
            <a:off x="0" y="1691237"/>
            <a:ext cx="4406401" cy="2435450"/>
          </a:xfrm>
          <a:prstGeom prst="rect">
            <a:avLst/>
          </a:prstGeom>
          <a:noFill/>
          <a:ln>
            <a:noFill/>
          </a:ln>
        </p:spPr>
      </p:pic>
      <p:pic>
        <p:nvPicPr>
          <p:cNvPr id="201" name="Shape 201"/>
          <p:cNvPicPr preferRelativeResize="0"/>
          <p:nvPr/>
        </p:nvPicPr>
        <p:blipFill>
          <a:blip r:embed="rId5">
            <a:alphaModFix/>
          </a:blip>
          <a:stretch>
            <a:fillRect/>
          </a:stretch>
        </p:blipFill>
        <p:spPr>
          <a:xfrm>
            <a:off x="4558801" y="1206900"/>
            <a:ext cx="4432800" cy="30022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pic>
        <p:nvPicPr>
          <p:cNvPr id="206" name="Shape 206"/>
          <p:cNvPicPr preferRelativeResize="0"/>
          <p:nvPr/>
        </p:nvPicPr>
        <p:blipFill/>
        <p:spPr>
          <a:xfrm>
            <a:off x="7514491" y="45563"/>
            <a:ext cx="718200" cy="718200"/>
          </a:xfrm>
          <a:prstGeom prst="rect">
            <a:avLst/>
          </a:prstGeom>
          <a:solidFill>
            <a:srgbClr val="FFFFFF"/>
          </a:solidFill>
          <a:ln>
            <a:noFill/>
          </a:ln>
        </p:spPr>
      </p:pic>
      <p:pic>
        <p:nvPicPr>
          <p:cNvPr descr="AClogotype (1).png" id="207" name="Shape 207"/>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08" name="Shape 208"/>
          <p:cNvSpPr txBox="1"/>
          <p:nvPr/>
        </p:nvSpPr>
        <p:spPr>
          <a:xfrm>
            <a:off x="3904375" y="4763425"/>
            <a:ext cx="50925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1000">
                <a:solidFill>
                  <a:srgbClr val="0B68FF"/>
                </a:solidFill>
              </a:rPr>
              <a:t>High G Flocculation</a:t>
            </a:r>
            <a:r>
              <a:rPr b="1" i="0" lang="en" sz="1000" u="none" cap="none" strike="noStrike">
                <a:solidFill>
                  <a:srgbClr val="0B68FF"/>
                </a:solidFill>
                <a:latin typeface="Arial"/>
                <a:ea typeface="Arial"/>
                <a:cs typeface="Arial"/>
                <a:sym typeface="Arial"/>
              </a:rPr>
              <a:t> | </a:t>
            </a:r>
            <a:r>
              <a:rPr b="1" lang="en" sz="1000">
                <a:solidFill>
                  <a:srgbClr val="0B68FF"/>
                </a:solidFill>
              </a:rPr>
              <a:t>Research</a:t>
            </a:r>
            <a:r>
              <a:rPr b="1" i="0" lang="en" sz="1000" u="none" cap="none" strike="noStrike">
                <a:solidFill>
                  <a:srgbClr val="0B68FF"/>
                </a:solidFill>
                <a:latin typeface="Arial"/>
                <a:ea typeface="Arial"/>
                <a:cs typeface="Arial"/>
                <a:sym typeface="Arial"/>
              </a:rPr>
              <a:t> | </a:t>
            </a:r>
            <a:r>
              <a:rPr b="1" lang="en" sz="1000">
                <a:solidFill>
                  <a:srgbClr val="7F7F7F"/>
                </a:solidFill>
              </a:rPr>
              <a:t>Symposiums Presentation Spring 2018</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209" name="Shape 209"/>
          <p:cNvSpPr txBox="1"/>
          <p:nvPr/>
        </p:nvSpPr>
        <p:spPr>
          <a:xfrm>
            <a:off x="0" y="-8925"/>
            <a:ext cx="74058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 sz="3000">
                <a:solidFill>
                  <a:srgbClr val="0B68FF"/>
                </a:solidFill>
              </a:rPr>
              <a:t>Lowest Shear on Tube Walls Required</a:t>
            </a:r>
            <a:endParaRPr b="0" i="0" sz="3000" u="none" cap="none" strike="noStrike">
              <a:solidFill>
                <a:srgbClr val="0B68FF"/>
              </a:solidFill>
              <a:latin typeface="Arial"/>
              <a:ea typeface="Arial"/>
              <a:cs typeface="Arial"/>
              <a:sym typeface="Arial"/>
            </a:endParaRPr>
          </a:p>
        </p:txBody>
      </p:sp>
      <p:pic>
        <p:nvPicPr>
          <p:cNvPr id="210" name="Shape 210"/>
          <p:cNvPicPr preferRelativeResize="0"/>
          <p:nvPr/>
        </p:nvPicPr>
        <p:blipFill>
          <a:blip r:embed="rId4">
            <a:alphaModFix/>
          </a:blip>
          <a:stretch>
            <a:fillRect/>
          </a:stretch>
        </p:blipFill>
        <p:spPr>
          <a:xfrm>
            <a:off x="114163" y="763775"/>
            <a:ext cx="5740913" cy="3404124"/>
          </a:xfrm>
          <a:prstGeom prst="rect">
            <a:avLst/>
          </a:prstGeom>
          <a:noFill/>
          <a:ln>
            <a:noFill/>
          </a:ln>
        </p:spPr>
      </p:pic>
      <p:sp>
        <p:nvSpPr>
          <p:cNvPr id="211" name="Shape 211"/>
          <p:cNvSpPr txBox="1"/>
          <p:nvPr/>
        </p:nvSpPr>
        <p:spPr>
          <a:xfrm>
            <a:off x="5972650" y="984450"/>
            <a:ext cx="2577000" cy="1587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600"/>
              <a:t>1.6 Pascals ~ 1815 Hz</a:t>
            </a:r>
            <a:endParaRPr sz="1600"/>
          </a:p>
        </p:txBody>
      </p:sp>
      <p:pic>
        <p:nvPicPr>
          <p:cNvPr id="212" name="Shape 212"/>
          <p:cNvPicPr preferRelativeResize="0"/>
          <p:nvPr/>
        </p:nvPicPr>
        <p:blipFill>
          <a:blip r:embed="rId5">
            <a:alphaModFix/>
          </a:blip>
          <a:stretch>
            <a:fillRect/>
          </a:stretch>
        </p:blipFill>
        <p:spPr>
          <a:xfrm>
            <a:off x="6143000" y="1559825"/>
            <a:ext cx="1943100" cy="1657350"/>
          </a:xfrm>
          <a:prstGeom prst="rect">
            <a:avLst/>
          </a:prstGeom>
          <a:noFill/>
          <a:ln>
            <a:noFill/>
          </a:ln>
        </p:spPr>
      </p:pic>
      <p:pic>
        <p:nvPicPr>
          <p:cNvPr id="213" name="Shape 213"/>
          <p:cNvPicPr preferRelativeResize="0"/>
          <p:nvPr/>
        </p:nvPicPr>
        <p:blipFill>
          <a:blip r:embed="rId6">
            <a:alphaModFix/>
          </a:blip>
          <a:stretch>
            <a:fillRect/>
          </a:stretch>
        </p:blipFill>
        <p:spPr>
          <a:xfrm>
            <a:off x="6398426" y="3205625"/>
            <a:ext cx="1543050" cy="923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